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70"/>
  </p:notesMasterIdLst>
  <p:handoutMasterIdLst>
    <p:handoutMasterId r:id="rId71"/>
  </p:handoutMasterIdLst>
  <p:sldIdLst>
    <p:sldId id="256" r:id="rId5"/>
    <p:sldId id="257" r:id="rId6"/>
    <p:sldId id="272" r:id="rId7"/>
    <p:sldId id="290" r:id="rId8"/>
    <p:sldId id="275" r:id="rId9"/>
    <p:sldId id="274" r:id="rId10"/>
    <p:sldId id="261" r:id="rId11"/>
    <p:sldId id="276" r:id="rId12"/>
    <p:sldId id="278" r:id="rId13"/>
    <p:sldId id="291" r:id="rId14"/>
    <p:sldId id="277" r:id="rId15"/>
    <p:sldId id="279" r:id="rId16"/>
    <p:sldId id="280" r:id="rId17"/>
    <p:sldId id="281" r:id="rId18"/>
    <p:sldId id="282" r:id="rId19"/>
    <p:sldId id="283" r:id="rId20"/>
    <p:sldId id="292" r:id="rId21"/>
    <p:sldId id="284" r:id="rId22"/>
    <p:sldId id="295" r:id="rId23"/>
    <p:sldId id="296" r:id="rId24"/>
    <p:sldId id="297" r:id="rId25"/>
    <p:sldId id="298" r:id="rId26"/>
    <p:sldId id="299" r:id="rId27"/>
    <p:sldId id="285" r:id="rId28"/>
    <p:sldId id="293" r:id="rId29"/>
    <p:sldId id="286" r:id="rId30"/>
    <p:sldId id="300" r:id="rId31"/>
    <p:sldId id="301" r:id="rId32"/>
    <p:sldId id="302" r:id="rId33"/>
    <p:sldId id="294" r:id="rId34"/>
    <p:sldId id="287" r:id="rId35"/>
    <p:sldId id="303" r:id="rId36"/>
    <p:sldId id="304" r:id="rId37"/>
    <p:sldId id="288" r:id="rId38"/>
    <p:sldId id="289" r:id="rId39"/>
    <p:sldId id="305" r:id="rId40"/>
    <p:sldId id="306" r:id="rId41"/>
    <p:sldId id="307" r:id="rId42"/>
    <p:sldId id="325" r:id="rId43"/>
    <p:sldId id="323" r:id="rId44"/>
    <p:sldId id="321" r:id="rId45"/>
    <p:sldId id="322" r:id="rId46"/>
    <p:sldId id="324" r:id="rId47"/>
    <p:sldId id="326" r:id="rId48"/>
    <p:sldId id="330" r:id="rId49"/>
    <p:sldId id="329" r:id="rId50"/>
    <p:sldId id="320" r:id="rId51"/>
    <p:sldId id="327" r:id="rId52"/>
    <p:sldId id="328" r:id="rId53"/>
    <p:sldId id="331" r:id="rId54"/>
    <p:sldId id="314" r:id="rId55"/>
    <p:sldId id="315" r:id="rId56"/>
    <p:sldId id="308" r:id="rId57"/>
    <p:sldId id="316" r:id="rId58"/>
    <p:sldId id="310" r:id="rId59"/>
    <p:sldId id="313" r:id="rId60"/>
    <p:sldId id="332" r:id="rId61"/>
    <p:sldId id="333" r:id="rId62"/>
    <p:sldId id="334" r:id="rId63"/>
    <p:sldId id="335" r:id="rId64"/>
    <p:sldId id="309" r:id="rId65"/>
    <p:sldId id="318" r:id="rId66"/>
    <p:sldId id="317" r:id="rId67"/>
    <p:sldId id="319" r:id="rId68"/>
    <p:sldId id="271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04" autoAdjust="0"/>
  </p:normalViewPr>
  <p:slideViewPr>
    <p:cSldViewPr snapToGrid="0">
      <p:cViewPr varScale="1">
        <p:scale>
          <a:sx n="104" d="100"/>
          <a:sy n="104" d="100"/>
        </p:scale>
        <p:origin x="83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152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782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063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Cambria Math" panose="02040503050406030204" pitchFamily="18" charset="0"/>
          <a:ea typeface="Cambria Math" panose="02040503050406030204" pitchFamily="18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 Math" panose="02040503050406030204" pitchFamily="18" charset="0"/>
          <a:ea typeface="Cambria Math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 Math" panose="02040503050406030204" pitchFamily="18" charset="0"/>
          <a:ea typeface="Cambria Math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 Math" panose="02040503050406030204" pitchFamily="18" charset="0"/>
          <a:ea typeface="Cambria Math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 Math" panose="02040503050406030204" pitchFamily="18" charset="0"/>
          <a:ea typeface="Cambria Math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 Math" panose="02040503050406030204" pitchFamily="18" charset="0"/>
          <a:ea typeface="Cambria Math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tk.org/VTK/project/imagegallery.php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luralsight.com/courses/182ac80c-d9b0-4109-8974-77758791e731/table-of-contents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6081" y="4277032"/>
            <a:ext cx="6646607" cy="808061"/>
          </a:xfrm>
        </p:spPr>
        <p:txBody>
          <a:bodyPr/>
          <a:lstStyle/>
          <a:p>
            <a:r>
              <a:rPr lang="en-US" sz="3200">
                <a:cs typeface="Adobe Arabic" panose="02040503050201020203" pitchFamily="18" charset="-78"/>
              </a:rPr>
              <a:t>CÁC HỆ THỐNG TRỰC QUAN HÓA</a:t>
            </a:r>
            <a:endParaRPr lang="en-US" sz="3200" dirty="0">
              <a:cs typeface="Adobe Arabic" panose="02040503050201020203" pitchFamily="18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5568" y="5557394"/>
            <a:ext cx="4249747" cy="440284"/>
          </a:xfrm>
        </p:spPr>
        <p:txBody>
          <a:bodyPr>
            <a:normAutofit/>
          </a:bodyPr>
          <a:lstStyle/>
          <a:p>
            <a:r>
              <a:rPr lang="en-US" sz="2000"/>
              <a:t>VŨ MINH HƯNG – VŨ TRANG LINH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7613" y="2989006"/>
            <a:ext cx="5211097" cy="875365"/>
          </a:xfrm>
        </p:spPr>
        <p:txBody>
          <a:bodyPr/>
          <a:lstStyle/>
          <a:p>
            <a:r>
              <a:rPr lang="en-US"/>
              <a:t>1.2. DỮ LIỆU đa biến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CDA5A59-D040-4784-97DE-9C5A99865070}"/>
              </a:ext>
            </a:extLst>
          </p:cNvPr>
          <p:cNvSpPr txBox="1">
            <a:spLocks/>
          </p:cNvSpPr>
          <p:nvPr/>
        </p:nvSpPr>
        <p:spPr>
          <a:xfrm>
            <a:off x="5125278" y="6444841"/>
            <a:ext cx="1941444" cy="2312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sz="900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4175C8E9-EC1A-4561-8D13-1335C5D759D5}"/>
              </a:ext>
            </a:extLst>
          </p:cNvPr>
          <p:cNvSpPr txBox="1">
            <a:spLocks/>
          </p:cNvSpPr>
          <p:nvPr/>
        </p:nvSpPr>
        <p:spPr>
          <a:xfrm>
            <a:off x="8610600" y="6444841"/>
            <a:ext cx="2743200" cy="27663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49DFD55-3C28-40EF-9E31-A92D2E4017FF}" type="slidenum">
              <a:rPr lang="en-US" sz="900" smtClean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pPr algn="r"/>
              <a:t>10</a:t>
            </a:fld>
            <a:endParaRPr lang="en-US" sz="900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7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185968"/>
            <a:ext cx="8421688" cy="966120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xmdvtool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963" y="3067666"/>
            <a:ext cx="2689799" cy="1069258"/>
          </a:xfrm>
        </p:spPr>
        <p:txBody>
          <a:bodyPr>
            <a:normAutofit/>
          </a:bodyPr>
          <a:lstStyle/>
          <a:p>
            <a:r>
              <a:rPr lang="en-US" sz="2000" b="1"/>
              <a:t>Thông tin chung: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33080D-77C4-4537-AFF3-91E49DC0DF31}"/>
              </a:ext>
            </a:extLst>
          </p:cNvPr>
          <p:cNvSpPr txBox="1">
            <a:spLocks/>
          </p:cNvSpPr>
          <p:nvPr/>
        </p:nvSpPr>
        <p:spPr>
          <a:xfrm>
            <a:off x="3607762" y="2443318"/>
            <a:ext cx="8082792" cy="2467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Phát triển bởi Worcester Polytechnic Institute, USA.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Phiên bản đầu tiên ra mắt năm 1994.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Sử dụng rộng rãi trong các lĩnh vực như sinh tin học, thống kê dân số…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Có thể chạy trên Linux, Windows.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Là phần mềm miễn phí.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Các công cụ t</a:t>
            </a:r>
            <a:r>
              <a:rPr lang="vi-VN" sz="1800"/>
              <a:t>ư</a:t>
            </a:r>
            <a:r>
              <a:rPr lang="en-US" sz="1800"/>
              <a:t>ơng tự: Tableau (trả phí), Spotfire (trả phí)</a:t>
            </a:r>
            <a:endParaRPr lang="en-US" sz="1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310AAC-7EF2-4ED7-9485-B6E8AC058EFC}"/>
              </a:ext>
            </a:extLst>
          </p:cNvPr>
          <p:cNvCxnSpPr/>
          <p:nvPr/>
        </p:nvCxnSpPr>
        <p:spPr>
          <a:xfrm>
            <a:off x="3451122" y="2659628"/>
            <a:ext cx="0" cy="1912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929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471" y="2981862"/>
            <a:ext cx="1608251" cy="567813"/>
          </a:xfrm>
        </p:spPr>
        <p:txBody>
          <a:bodyPr>
            <a:normAutofit/>
          </a:bodyPr>
          <a:lstStyle/>
          <a:p>
            <a:r>
              <a:rPr lang="en-US" sz="2000" b="1"/>
              <a:t>Giao diện: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2841522" y="1111045"/>
            <a:ext cx="0" cy="487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A2A21C6-910F-400A-909C-7A7DC2A3F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917" y="462844"/>
            <a:ext cx="6475617" cy="59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89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982" y="561620"/>
            <a:ext cx="8421688" cy="966120"/>
          </a:xfrm>
        </p:spPr>
        <p:txBody>
          <a:bodyPr/>
          <a:lstStyle/>
          <a:p>
            <a:r>
              <a:rPr lang="en-US"/>
              <a:t>xmdvtool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963" y="3067666"/>
            <a:ext cx="2689799" cy="1069258"/>
          </a:xfrm>
        </p:spPr>
        <p:txBody>
          <a:bodyPr>
            <a:normAutofit/>
          </a:bodyPr>
          <a:lstStyle/>
          <a:p>
            <a:r>
              <a:rPr lang="en-US" sz="2000" b="1"/>
              <a:t>Các tính năng: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33080D-77C4-4537-AFF3-91E49DC0DF31}"/>
              </a:ext>
            </a:extLst>
          </p:cNvPr>
          <p:cNvSpPr txBox="1">
            <a:spLocks/>
          </p:cNvSpPr>
          <p:nvPr/>
        </p:nvSpPr>
        <p:spPr>
          <a:xfrm>
            <a:off x="3607762" y="1700984"/>
            <a:ext cx="8082792" cy="4045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Bao gồm 5 ph</a:t>
            </a:r>
            <a:r>
              <a:rPr lang="vi-VN" sz="1800"/>
              <a:t>ư</a:t>
            </a:r>
            <a:r>
              <a:rPr lang="en-US" sz="1800"/>
              <a:t>ơng pháp phổ biến trực quan hóa dữ liệu đa biến: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/>
              <a:t>Scatterplot: </a:t>
            </a:r>
            <a:r>
              <a:rPr lang="en-US" sz="1800"/>
              <a:t>biểu đồ phân tán.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/>
              <a:t>Star Glyphs: </a:t>
            </a:r>
            <a:r>
              <a:rPr lang="en-US" sz="1800"/>
              <a:t>biểu đồ hình sao.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/>
              <a:t>Parallel Coordinates: </a:t>
            </a:r>
            <a:r>
              <a:rPr lang="en-US" sz="1800"/>
              <a:t>các biến đầu vào đ</a:t>
            </a:r>
            <a:r>
              <a:rPr lang="vi-VN" sz="1800"/>
              <a:t>ư</a:t>
            </a:r>
            <a:r>
              <a:rPr lang="en-US" sz="1800"/>
              <a:t>ợc biểu diễn bởi các trục song song.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/>
              <a:t>Dimensional Stacking: </a:t>
            </a:r>
            <a:r>
              <a:rPr lang="en-US" sz="1800"/>
              <a:t>xếp chồng các chiều dữ liệu.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/>
              <a:t>Pixel-oriented Display: </a:t>
            </a:r>
            <a:r>
              <a:rPr lang="en-US" sz="1800"/>
              <a:t>hiển thị các điểm dữ liệu nh</a:t>
            </a:r>
            <a:r>
              <a:rPr lang="vi-VN" sz="1800"/>
              <a:t>ư</a:t>
            </a:r>
            <a:r>
              <a:rPr lang="en-US" sz="1800"/>
              <a:t> các điểm ảnh.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Dữ liệu có thể đ</a:t>
            </a:r>
            <a:r>
              <a:rPr lang="vi-VN" sz="1800"/>
              <a:t>ư</a:t>
            </a:r>
            <a:r>
              <a:rPr lang="en-US" sz="1800"/>
              <a:t>ợc biểu diễn chuyển đổi qua lại giữa các cách trực quan hóa nêu trên mà không bị mất đi thông tin của các điểm dữ liệu đ</a:t>
            </a:r>
            <a:r>
              <a:rPr lang="vi-VN" sz="1800"/>
              <a:t>ư</a:t>
            </a:r>
            <a:r>
              <a:rPr lang="en-US" sz="1800"/>
              <a:t>ợc đánh dấu.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Có thêm các công cụ thao tác với dữ liệu lớn: giảm chiều dữ liệu, phân cụm dữ liệu…</a:t>
            </a:r>
            <a:endParaRPr lang="en-US" sz="18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8F32CE-15A8-4D91-8802-08702D29AAB3}"/>
              </a:ext>
            </a:extLst>
          </p:cNvPr>
          <p:cNvCxnSpPr/>
          <p:nvPr/>
        </p:nvCxnSpPr>
        <p:spPr>
          <a:xfrm>
            <a:off x="3451123" y="1700984"/>
            <a:ext cx="0" cy="4041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C02FBBC4-8EF4-460F-AE78-B927AFCB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6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279" y="2942303"/>
            <a:ext cx="2034316" cy="973393"/>
          </a:xfrm>
        </p:spPr>
        <p:txBody>
          <a:bodyPr>
            <a:normAutofit/>
          </a:bodyPr>
          <a:lstStyle/>
          <a:p>
            <a:r>
              <a:rPr lang="en-US" sz="2000" b="1"/>
              <a:t>Ví dụ về hiển thị đầu ra: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3156157" y="1376516"/>
            <a:ext cx="0" cy="42464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8EDDEA2-3A6C-48AF-A3C2-5FFDD22FB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699" y="694287"/>
            <a:ext cx="5996711" cy="527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72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279" y="2942303"/>
            <a:ext cx="2034316" cy="973393"/>
          </a:xfrm>
        </p:spPr>
        <p:txBody>
          <a:bodyPr>
            <a:normAutofit/>
          </a:bodyPr>
          <a:lstStyle/>
          <a:p>
            <a:r>
              <a:rPr lang="en-US" sz="2000" b="1"/>
              <a:t>Ví dụ về hiển thị đầu ra: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3156157" y="1376516"/>
            <a:ext cx="0" cy="42464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66BC82-1CEA-43F0-8A08-40A49E91C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307609"/>
            <a:ext cx="8020051" cy="613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5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279" y="2942303"/>
            <a:ext cx="2034316" cy="973393"/>
          </a:xfrm>
        </p:spPr>
        <p:txBody>
          <a:bodyPr>
            <a:normAutofit/>
          </a:bodyPr>
          <a:lstStyle/>
          <a:p>
            <a:r>
              <a:rPr lang="en-US" sz="2000" b="1"/>
              <a:t>Ví dụ về hiển thị đầu ra: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3156157" y="1376516"/>
            <a:ext cx="0" cy="42464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D143FD2-71E9-476C-ADF8-4E5355A3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387637"/>
            <a:ext cx="7793251" cy="596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55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7613" y="3205316"/>
            <a:ext cx="4866968" cy="659055"/>
          </a:xfrm>
        </p:spPr>
        <p:txBody>
          <a:bodyPr/>
          <a:lstStyle/>
          <a:p>
            <a:r>
              <a:rPr lang="en-US"/>
              <a:t>1.3. DỮ LIỆU đồ thị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D8B94D5-A57E-4AF9-B579-6AF8207AFFE1}"/>
              </a:ext>
            </a:extLst>
          </p:cNvPr>
          <p:cNvSpPr txBox="1">
            <a:spLocks/>
          </p:cNvSpPr>
          <p:nvPr/>
        </p:nvSpPr>
        <p:spPr>
          <a:xfrm>
            <a:off x="5125278" y="6444841"/>
            <a:ext cx="1941444" cy="2312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sz="900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E86685B2-5324-445D-8E37-762F1A621984}"/>
              </a:ext>
            </a:extLst>
          </p:cNvPr>
          <p:cNvSpPr txBox="1">
            <a:spLocks/>
          </p:cNvSpPr>
          <p:nvPr/>
        </p:nvSpPr>
        <p:spPr>
          <a:xfrm>
            <a:off x="8610600" y="6444841"/>
            <a:ext cx="2743200" cy="27663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49DFD55-3C28-40EF-9E31-A92D2E4017FF}" type="slidenum">
              <a:rPr lang="en-US" sz="900" smtClean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pPr algn="r"/>
              <a:t>17</a:t>
            </a:fld>
            <a:endParaRPr lang="en-US" sz="900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055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185968"/>
            <a:ext cx="8421688" cy="966120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Graphviz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963" y="3067666"/>
            <a:ext cx="2689799" cy="1069258"/>
          </a:xfrm>
        </p:spPr>
        <p:txBody>
          <a:bodyPr>
            <a:normAutofit/>
          </a:bodyPr>
          <a:lstStyle/>
          <a:p>
            <a:r>
              <a:rPr lang="en-US" sz="2000" b="1"/>
              <a:t>Thông tin chung: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33080D-77C4-4537-AFF3-91E49DC0DF31}"/>
              </a:ext>
            </a:extLst>
          </p:cNvPr>
          <p:cNvSpPr txBox="1">
            <a:spLocks/>
          </p:cNvSpPr>
          <p:nvPr/>
        </p:nvSpPr>
        <p:spPr>
          <a:xfrm>
            <a:off x="3607762" y="2443318"/>
            <a:ext cx="8082792" cy="2467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Là một th</a:t>
            </a:r>
            <a:r>
              <a:rPr lang="vi-VN" sz="1800"/>
              <a:t>ư</a:t>
            </a:r>
            <a:r>
              <a:rPr lang="en-US" sz="1800"/>
              <a:t> viện mã nguồn mở các thuật toán về biển diễn đồ thị, ban đầu đ</a:t>
            </a:r>
            <a:r>
              <a:rPr lang="vi-VN" sz="1800"/>
              <a:t>ư</a:t>
            </a:r>
            <a:r>
              <a:rPr lang="en-US" sz="1800"/>
              <a:t>ợc phát triển bởi AT&amp;T Research.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Yêu cầu dữ liệu đầu vào là mô tả đồ thị viết bằng ngôn ngữ DOT.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Có thể chạy trên Linux, Windows, Mac.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Là phần mềm miễn phí.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Các công cụ t</a:t>
            </a:r>
            <a:r>
              <a:rPr lang="vi-VN" sz="1800"/>
              <a:t>ư</a:t>
            </a:r>
            <a:r>
              <a:rPr lang="en-US" sz="1800"/>
              <a:t>ơng tự: Tom Sawyer Software (trả phí)</a:t>
            </a:r>
            <a:endParaRPr lang="en-US" sz="1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310AAC-7EF2-4ED7-9485-B6E8AC058EFC}"/>
              </a:ext>
            </a:extLst>
          </p:cNvPr>
          <p:cNvCxnSpPr/>
          <p:nvPr/>
        </p:nvCxnSpPr>
        <p:spPr>
          <a:xfrm>
            <a:off x="3451122" y="2659628"/>
            <a:ext cx="0" cy="1912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921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982" y="561620"/>
            <a:ext cx="8421688" cy="966120"/>
          </a:xfrm>
        </p:spPr>
        <p:txBody>
          <a:bodyPr/>
          <a:lstStyle/>
          <a:p>
            <a:r>
              <a:rPr lang="en-US"/>
              <a:t>Graphviz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963" y="3067666"/>
            <a:ext cx="2689799" cy="1069258"/>
          </a:xfrm>
        </p:spPr>
        <p:txBody>
          <a:bodyPr>
            <a:normAutofit/>
          </a:bodyPr>
          <a:lstStyle/>
          <a:p>
            <a:r>
              <a:rPr lang="en-US" sz="2000" b="1"/>
              <a:t>Các tính năng: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33080D-77C4-4537-AFF3-91E49DC0DF31}"/>
              </a:ext>
            </a:extLst>
          </p:cNvPr>
          <p:cNvSpPr txBox="1">
            <a:spLocks/>
          </p:cNvSpPr>
          <p:nvPr/>
        </p:nvSpPr>
        <p:spPr>
          <a:xfrm>
            <a:off x="3607762" y="2064774"/>
            <a:ext cx="8082792" cy="347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Bao gồm 4 cách trình bày đồ thị: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/>
              <a:t>dot: </a:t>
            </a:r>
            <a:r>
              <a:rPr lang="en-US" sz="1800"/>
              <a:t>trình bày đồ thị theo dạng phân cấp.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/>
              <a:t>neato: </a:t>
            </a:r>
            <a:r>
              <a:rPr lang="en-US" sz="1800"/>
              <a:t>sử dụng mô hình lò xo, phù hợp cho đồ thị vô h</a:t>
            </a:r>
            <a:r>
              <a:rPr lang="vi-VN" sz="1800"/>
              <a:t>ư</a:t>
            </a:r>
            <a:r>
              <a:rPr lang="en-US" sz="1800"/>
              <a:t>ớng, kích th</a:t>
            </a:r>
            <a:r>
              <a:rPr lang="vi-VN" sz="1800"/>
              <a:t>ư</a:t>
            </a:r>
            <a:r>
              <a:rPr lang="en-US" sz="1800"/>
              <a:t>ớc dưới 1000 đỉnh.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/>
              <a:t>circos: </a:t>
            </a:r>
            <a:r>
              <a:rPr lang="en-US" sz="1800"/>
              <a:t>phù hợp cho đồ thị có nhiều chu trình, ví dụ nh</a:t>
            </a:r>
            <a:r>
              <a:rPr lang="vi-VN" sz="1800"/>
              <a:t>ư</a:t>
            </a:r>
            <a:r>
              <a:rPr lang="en-US" sz="1800"/>
              <a:t> mạng viễn thông.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/>
              <a:t>fdp: </a:t>
            </a:r>
            <a:r>
              <a:rPr lang="en-US" sz="1800"/>
              <a:t>sử dụng mô hình lò xo, phù hợp cho đồ thị vô h</a:t>
            </a:r>
            <a:r>
              <a:rPr lang="vi-VN" sz="1800"/>
              <a:t>ư</a:t>
            </a:r>
            <a:r>
              <a:rPr lang="en-US" sz="1800"/>
              <a:t>ớng.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Cú pháp của ngôn ngữ mô tả đồ thị: mỗi dòng lệnh định nghĩa các thuộc tính của đồ thị, một đỉnh, hoặc một cạnh.</a:t>
            </a:r>
            <a:endParaRPr lang="en-US" sz="18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8F32CE-15A8-4D91-8802-08702D29AAB3}"/>
              </a:ext>
            </a:extLst>
          </p:cNvPr>
          <p:cNvCxnSpPr>
            <a:cxnSpLocks/>
          </p:cNvCxnSpPr>
          <p:nvPr/>
        </p:nvCxnSpPr>
        <p:spPr>
          <a:xfrm>
            <a:off x="3411794" y="1828800"/>
            <a:ext cx="0" cy="353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1031C6D0-CB9B-47BD-B195-21504C65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28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NỘI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592461" cy="251936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Giới</a:t>
            </a:r>
            <a:r>
              <a:rPr lang="en-US" dirty="0"/>
              <a:t> </a:t>
            </a:r>
            <a:r>
              <a:rPr lang="en-US" dirty="0" err="1"/>
              <a:t>thiệu</a:t>
            </a:r>
            <a:endParaRPr lang="en-US" dirty="0"/>
          </a:p>
          <a:p>
            <a:r>
              <a:rPr lang="en-US" dirty="0" err="1"/>
              <a:t>Các</a:t>
            </a:r>
            <a:r>
              <a:rPr lang="en-US" dirty="0"/>
              <a:t> </a:t>
            </a:r>
            <a:r>
              <a:rPr lang="en-US" dirty="0" err="1"/>
              <a:t>hê</a:t>
            </a:r>
            <a:r>
              <a:rPr lang="en-US" dirty="0"/>
              <a:t>̣ </a:t>
            </a:r>
            <a:r>
              <a:rPr lang="en-US" dirty="0" err="1"/>
              <a:t>thống</a:t>
            </a:r>
            <a:r>
              <a:rPr lang="en-US" dirty="0"/>
              <a:t> </a:t>
            </a:r>
            <a:r>
              <a:rPr lang="en-US" dirty="0" err="1"/>
              <a:t>dựa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loại</a:t>
            </a:r>
            <a:r>
              <a:rPr lang="en-US" dirty="0"/>
              <a:t> </a:t>
            </a:r>
            <a:r>
              <a:rPr lang="en-US" dirty="0" err="1"/>
              <a:t>dư</a:t>
            </a:r>
            <a:r>
              <a:rPr lang="en-US" dirty="0"/>
              <a:t>̃ </a:t>
            </a:r>
            <a:r>
              <a:rPr lang="en-US" dirty="0" err="1"/>
              <a:t>liệu</a:t>
            </a:r>
            <a:endParaRPr lang="en-US" dirty="0"/>
          </a:p>
          <a:p>
            <a:r>
              <a:rPr lang="en-US" dirty="0" err="1"/>
              <a:t>Các</a:t>
            </a:r>
            <a:r>
              <a:rPr lang="en-US" dirty="0"/>
              <a:t> </a:t>
            </a:r>
            <a:r>
              <a:rPr lang="en-US" dirty="0" err="1"/>
              <a:t>hê</a:t>
            </a:r>
            <a:r>
              <a:rPr lang="en-US" dirty="0"/>
              <a:t>̣ </a:t>
            </a:r>
            <a:r>
              <a:rPr lang="en-US" dirty="0" err="1"/>
              <a:t>thống</a:t>
            </a:r>
            <a:r>
              <a:rPr lang="en-US" dirty="0"/>
              <a:t> </a:t>
            </a:r>
            <a:r>
              <a:rPr lang="en-US" dirty="0" err="1"/>
              <a:t>dựa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loại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tích</a:t>
            </a:r>
            <a:endParaRPr lang="en-US" dirty="0"/>
          </a:p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tích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̀ </a:t>
            </a:r>
            <a:r>
              <a:rPr lang="en-US" dirty="0" err="1"/>
              <a:t>trực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hóa</a:t>
            </a:r>
            <a:r>
              <a:rPr lang="en-US" dirty="0"/>
              <a:t> </a:t>
            </a:r>
            <a:r>
              <a:rPr lang="en-US" dirty="0" err="1"/>
              <a:t>dư</a:t>
            </a:r>
            <a:r>
              <a:rPr lang="en-US" dirty="0"/>
              <a:t>̃ </a:t>
            </a:r>
            <a:r>
              <a:rPr lang="en-US" dirty="0" err="1"/>
              <a:t>liệu</a:t>
            </a:r>
            <a:r>
              <a:rPr lang="en-US" dirty="0"/>
              <a:t> </a:t>
            </a:r>
            <a:r>
              <a:rPr lang="en-US" dirty="0" err="1"/>
              <a:t>dạng</a:t>
            </a:r>
            <a:r>
              <a:rPr lang="en-US" dirty="0"/>
              <a:t> text</a:t>
            </a:r>
          </a:p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Các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công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cụ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trực</a:t>
            </a:r>
            <a:r>
              <a:rPr lang="en-US" sz="14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quan</a:t>
            </a:r>
            <a:r>
              <a:rPr lang="en-US" sz="14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hóa</a:t>
            </a:r>
            <a:r>
              <a:rPr lang="en-US" sz="14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dữ</a:t>
            </a:r>
            <a:r>
              <a:rPr lang="en-US" sz="14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liệu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Các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trợ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liệu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471" y="2981862"/>
            <a:ext cx="1608251" cy="567813"/>
          </a:xfrm>
        </p:spPr>
        <p:txBody>
          <a:bodyPr>
            <a:normAutofit/>
          </a:bodyPr>
          <a:lstStyle/>
          <a:p>
            <a:r>
              <a:rPr lang="en-US" sz="2000" b="1"/>
              <a:t>Giao diện: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2851355" y="990369"/>
            <a:ext cx="0" cy="487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41B01F3-FF34-4B32-A65E-7A4968EF3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757" y="882944"/>
            <a:ext cx="8244372" cy="50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67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6759" y="2981862"/>
            <a:ext cx="1759964" cy="567813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/>
              <a:t>Ví dụ về DOT languague: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3185651" y="990369"/>
            <a:ext cx="0" cy="487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7BCF969-8C51-4523-BCF2-0B05720D2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" b="30999"/>
          <a:stretch/>
        </p:blipFill>
        <p:spPr>
          <a:xfrm>
            <a:off x="5308050" y="911250"/>
            <a:ext cx="3302550" cy="495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29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2964" y="3031023"/>
            <a:ext cx="1907437" cy="567813"/>
          </a:xfrm>
        </p:spPr>
        <p:txBody>
          <a:bodyPr>
            <a:normAutofit fontScale="92500"/>
          </a:bodyPr>
          <a:lstStyle/>
          <a:p>
            <a:r>
              <a:rPr lang="en-US" sz="2000" b="1"/>
              <a:t>Đồ thị dạng dot: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2684195" y="990369"/>
            <a:ext cx="0" cy="487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E1379FF-4825-4749-87EB-991A9FB8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849" y="1829439"/>
            <a:ext cx="9139705" cy="332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82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2964" y="3031023"/>
            <a:ext cx="1907437" cy="567813"/>
          </a:xfrm>
        </p:spPr>
        <p:txBody>
          <a:bodyPr>
            <a:normAutofit fontScale="92500"/>
          </a:bodyPr>
          <a:lstStyle/>
          <a:p>
            <a:r>
              <a:rPr lang="en-US" sz="2000" b="1"/>
              <a:t>Đồ thị dạng fdp: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2684195" y="990369"/>
            <a:ext cx="0" cy="487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79FDD9F-B81B-46E1-968F-AFDBFA83C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549" y="1160206"/>
            <a:ext cx="7545802" cy="487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88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3535" y="5043948"/>
            <a:ext cx="9144000" cy="808061"/>
          </a:xfrm>
        </p:spPr>
        <p:txBody>
          <a:bodyPr/>
          <a:lstStyle/>
          <a:p>
            <a:r>
              <a:rPr lang="en-US" sz="3200">
                <a:latin typeface="Cambria Math" panose="02040503050406030204" pitchFamily="18" charset="0"/>
                <a:ea typeface="Cambria Math" panose="02040503050406030204" pitchFamily="18" charset="0"/>
                <a:cs typeface="Adobe Arabic" panose="02040503050201020203" pitchFamily="18" charset="-78"/>
              </a:rPr>
              <a:t>2. CÁC HỆ THỐNG DỰA TRÊN LOẠI phân tích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13440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7613" y="3205316"/>
            <a:ext cx="4866968" cy="659055"/>
          </a:xfrm>
        </p:spPr>
        <p:txBody>
          <a:bodyPr/>
          <a:lstStyle/>
          <a:p>
            <a:r>
              <a:rPr lang="en-US"/>
              <a:t>2.1. Thống kê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9EAEABB-FF90-4DB2-88CA-1EE7C7573743}"/>
              </a:ext>
            </a:extLst>
          </p:cNvPr>
          <p:cNvSpPr txBox="1">
            <a:spLocks/>
          </p:cNvSpPr>
          <p:nvPr/>
        </p:nvSpPr>
        <p:spPr>
          <a:xfrm>
            <a:off x="5125278" y="6444841"/>
            <a:ext cx="1941444" cy="2312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sz="900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BA4138EF-B1DF-4C61-B450-E3DB54B50A19}"/>
              </a:ext>
            </a:extLst>
          </p:cNvPr>
          <p:cNvSpPr txBox="1">
            <a:spLocks/>
          </p:cNvSpPr>
          <p:nvPr/>
        </p:nvSpPr>
        <p:spPr>
          <a:xfrm>
            <a:off x="8610600" y="6444841"/>
            <a:ext cx="2743200" cy="27663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49DFD55-3C28-40EF-9E31-A92D2E4017FF}" type="slidenum">
              <a:rPr lang="en-US" sz="900" smtClean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pPr algn="r"/>
              <a:t>25</a:t>
            </a:fld>
            <a:endParaRPr lang="en-US" sz="900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604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185968"/>
            <a:ext cx="8421688" cy="966120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ggobi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963" y="3067666"/>
            <a:ext cx="2689799" cy="1069258"/>
          </a:xfrm>
        </p:spPr>
        <p:txBody>
          <a:bodyPr>
            <a:normAutofit/>
          </a:bodyPr>
          <a:lstStyle/>
          <a:p>
            <a:r>
              <a:rPr lang="en-US" sz="2000" b="1"/>
              <a:t>Thông tin chung: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33080D-77C4-4537-AFF3-91E49DC0DF31}"/>
              </a:ext>
            </a:extLst>
          </p:cNvPr>
          <p:cNvSpPr txBox="1">
            <a:spLocks/>
          </p:cNvSpPr>
          <p:nvPr/>
        </p:nvSpPr>
        <p:spPr>
          <a:xfrm>
            <a:off x="3607762" y="2443317"/>
            <a:ext cx="8082792" cy="2620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Là một công cụ thống kê cho phép phân tích và trực quan hóa dữ liệu đa biến.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Phát triển bởi các kỹ s</a:t>
            </a:r>
            <a:r>
              <a:rPr lang="vi-VN" sz="1800"/>
              <a:t>ư</a:t>
            </a:r>
            <a:r>
              <a:rPr lang="en-US" sz="1800"/>
              <a:t> ở Bellcore, Inc đầu những năm 1990.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Có thể chạy trên Linux, Windows, Mac.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Là phần mềm miễn phí.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Các công cụ t</a:t>
            </a:r>
            <a:r>
              <a:rPr lang="vi-VN" sz="1800"/>
              <a:t>ư</a:t>
            </a:r>
            <a:r>
              <a:rPr lang="en-US" sz="1800"/>
              <a:t>ơng tự: SPSS (trả phí), SAS (trả phí).</a:t>
            </a:r>
            <a:endParaRPr lang="en-US" sz="1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310AAC-7EF2-4ED7-9485-B6E8AC058EFC}"/>
              </a:ext>
            </a:extLst>
          </p:cNvPr>
          <p:cNvCxnSpPr/>
          <p:nvPr/>
        </p:nvCxnSpPr>
        <p:spPr>
          <a:xfrm>
            <a:off x="3451122" y="2659628"/>
            <a:ext cx="0" cy="1912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654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982" y="561620"/>
            <a:ext cx="8421688" cy="966120"/>
          </a:xfrm>
        </p:spPr>
        <p:txBody>
          <a:bodyPr/>
          <a:lstStyle/>
          <a:p>
            <a:r>
              <a:rPr lang="en-US"/>
              <a:t>ggobi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963" y="3067666"/>
            <a:ext cx="2689799" cy="1069258"/>
          </a:xfrm>
        </p:spPr>
        <p:txBody>
          <a:bodyPr>
            <a:normAutofit/>
          </a:bodyPr>
          <a:lstStyle/>
          <a:p>
            <a:r>
              <a:rPr lang="en-US" sz="2000" b="1"/>
              <a:t>Các tính năng: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33080D-77C4-4537-AFF3-91E49DC0DF31}"/>
              </a:ext>
            </a:extLst>
          </p:cNvPr>
          <p:cNvSpPr txBox="1">
            <a:spLocks/>
          </p:cNvSpPr>
          <p:nvPr/>
        </p:nvSpPr>
        <p:spPr>
          <a:xfrm>
            <a:off x="3607762" y="2064774"/>
            <a:ext cx="8082792" cy="347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Hỗ trợ nhiều loại biểu đồ: biểu đồ phân tán, biểu đồ cột, đồ thị, các trục song song.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Tính năng </a:t>
            </a:r>
            <a:r>
              <a:rPr lang="en-US" sz="1800" i="1"/>
              <a:t>Grand tours: </a:t>
            </a:r>
            <a:r>
              <a:rPr lang="en-US" sz="1800"/>
              <a:t>hiển thị cùng lúc nhiều loại biểu đồ cho các mục đích phân tích khác nhau từ dữ liệu.</a:t>
            </a:r>
            <a:endParaRPr lang="en-US" sz="1800" i="1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Có thể chạy đ</a:t>
            </a:r>
            <a:r>
              <a:rPr lang="vi-VN" sz="1800"/>
              <a:t>ư</a:t>
            </a:r>
            <a:r>
              <a:rPr lang="en-US" sz="1800"/>
              <a:t>ợc các th</a:t>
            </a:r>
            <a:r>
              <a:rPr lang="vi-VN" sz="1800"/>
              <a:t>ư</a:t>
            </a:r>
            <a:r>
              <a:rPr lang="en-US" sz="1800"/>
              <a:t> viện thống kê của 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i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8F32CE-15A8-4D91-8802-08702D29AAB3}"/>
              </a:ext>
            </a:extLst>
          </p:cNvPr>
          <p:cNvCxnSpPr>
            <a:cxnSpLocks/>
          </p:cNvCxnSpPr>
          <p:nvPr/>
        </p:nvCxnSpPr>
        <p:spPr>
          <a:xfrm>
            <a:off x="3411794" y="1828800"/>
            <a:ext cx="0" cy="353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1031C6D0-CB9B-47BD-B195-21504C65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198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471" y="2981862"/>
            <a:ext cx="1608251" cy="567813"/>
          </a:xfrm>
        </p:spPr>
        <p:txBody>
          <a:bodyPr>
            <a:normAutofit/>
          </a:bodyPr>
          <a:lstStyle/>
          <a:p>
            <a:r>
              <a:rPr lang="en-US" sz="2000" b="1"/>
              <a:t>Giao diện: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2851355" y="990369"/>
            <a:ext cx="0" cy="487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E4A2CC6-366C-410B-988E-0DD29836C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440" y="438694"/>
            <a:ext cx="7225782" cy="622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72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471" y="2981862"/>
            <a:ext cx="1608251" cy="567813"/>
          </a:xfrm>
        </p:spPr>
        <p:txBody>
          <a:bodyPr>
            <a:normAutofit/>
          </a:bodyPr>
          <a:lstStyle/>
          <a:p>
            <a:r>
              <a:rPr lang="en-US" sz="2000" b="1"/>
              <a:t>Grand tour: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2851355" y="990369"/>
            <a:ext cx="0" cy="487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24DB2DF-7CA6-414E-9DCD-DB33E1F16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144" y="428394"/>
            <a:ext cx="8094656" cy="600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73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5819" y="4955458"/>
            <a:ext cx="8622891" cy="808061"/>
          </a:xfrm>
        </p:spPr>
        <p:txBody>
          <a:bodyPr/>
          <a:lstStyle/>
          <a:p>
            <a:r>
              <a:rPr lang="en-US" sz="3200">
                <a:latin typeface="Cambria Math" panose="02040503050406030204" pitchFamily="18" charset="0"/>
                <a:ea typeface="Cambria Math" panose="02040503050406030204" pitchFamily="18" charset="0"/>
                <a:cs typeface="Adobe Arabic" panose="02040503050201020203" pitchFamily="18" charset="-78"/>
              </a:rPr>
              <a:t>1. CÁC HỆ THỐNG DỰA TRÊN LOẠI DỮ LIỆU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  <a:cs typeface="Adobe Arabic" panose="02040503050201020203" pitchFamily="18" charset="-78"/>
            </a:endParaRPr>
          </a:p>
        </p:txBody>
      </p:sp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570516D2-467D-4B8D-BAE1-5968D6592B7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49DFD55-3C28-40EF-9E31-A92D2E4017FF}" type="slidenum">
              <a:rPr lang="en-US" sz="900" smtClean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pPr algn="r"/>
              <a:t>3</a:t>
            </a:fld>
            <a:endParaRPr lang="en-US" sz="900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76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1303" y="3205316"/>
            <a:ext cx="5584724" cy="659055"/>
          </a:xfrm>
        </p:spPr>
        <p:txBody>
          <a:bodyPr/>
          <a:lstStyle/>
          <a:p>
            <a:r>
              <a:rPr lang="en-US"/>
              <a:t>2.2. Không – thời gian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502E987-0F10-4D90-9643-300E8D01C405}"/>
              </a:ext>
            </a:extLst>
          </p:cNvPr>
          <p:cNvSpPr txBox="1">
            <a:spLocks/>
          </p:cNvSpPr>
          <p:nvPr/>
        </p:nvSpPr>
        <p:spPr>
          <a:xfrm>
            <a:off x="5125278" y="6444841"/>
            <a:ext cx="1941444" cy="2312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sz="900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id="{B185DC3F-5944-4859-B154-CE0B96F6BF74}"/>
              </a:ext>
            </a:extLst>
          </p:cNvPr>
          <p:cNvSpPr txBox="1">
            <a:spLocks/>
          </p:cNvSpPr>
          <p:nvPr/>
        </p:nvSpPr>
        <p:spPr>
          <a:xfrm>
            <a:off x="8610600" y="6444841"/>
            <a:ext cx="2743200" cy="27663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49DFD55-3C28-40EF-9E31-A92D2E4017FF}" type="slidenum">
              <a:rPr lang="en-US" sz="900" smtClean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pPr algn="r"/>
              <a:t>30</a:t>
            </a:fld>
            <a:endParaRPr lang="en-US" sz="900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56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185968"/>
            <a:ext cx="8421688" cy="966120"/>
          </a:xfrm>
        </p:spPr>
        <p:txBody>
          <a:bodyPr/>
          <a:lstStyle/>
          <a:p>
            <a:r>
              <a:rPr lang="en-US"/>
              <a:t>Infoscope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963" y="3067666"/>
            <a:ext cx="2689799" cy="1069258"/>
          </a:xfrm>
        </p:spPr>
        <p:txBody>
          <a:bodyPr>
            <a:normAutofit/>
          </a:bodyPr>
          <a:lstStyle/>
          <a:p>
            <a:r>
              <a:rPr lang="en-US" sz="2000" b="1"/>
              <a:t>Thông tin chung: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33080D-77C4-4537-AFF3-91E49DC0DF31}"/>
              </a:ext>
            </a:extLst>
          </p:cNvPr>
          <p:cNvSpPr txBox="1">
            <a:spLocks/>
          </p:cNvSpPr>
          <p:nvPr/>
        </p:nvSpPr>
        <p:spPr>
          <a:xfrm>
            <a:off x="3607762" y="2443318"/>
            <a:ext cx="8082792" cy="24678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Phát triển bởi công ty Macrofocus.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Công cụ mạnh mẽ cho khai phá dữ liệu và thông tin không gian – thời gian một cách trực quan.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Có thể chạy trên Mac, Windows.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Là phần mềm có thu phí. Nh</a:t>
            </a:r>
            <a:r>
              <a:rPr lang="vi-VN" sz="1800"/>
              <a:t>ư</a:t>
            </a:r>
            <a:r>
              <a:rPr lang="en-US" sz="1800"/>
              <a:t>ng đã ngừng phát triển và hỗ trợ.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Các công cụ t</a:t>
            </a:r>
            <a:r>
              <a:rPr lang="vi-VN" sz="1800"/>
              <a:t>ư</a:t>
            </a:r>
            <a:r>
              <a:rPr lang="en-US" sz="1800"/>
              <a:t>ơng tự: GRASS (miễn phí), ArcGIS (trả phí), ERDAS IMAGINE (trả phí).</a:t>
            </a:r>
            <a:endParaRPr lang="en-US" sz="1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310AAC-7EF2-4ED7-9485-B6E8AC058EFC}"/>
              </a:ext>
            </a:extLst>
          </p:cNvPr>
          <p:cNvCxnSpPr/>
          <p:nvPr/>
        </p:nvCxnSpPr>
        <p:spPr>
          <a:xfrm>
            <a:off x="3451122" y="2659628"/>
            <a:ext cx="0" cy="1912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731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982" y="561620"/>
            <a:ext cx="8421688" cy="966120"/>
          </a:xfrm>
        </p:spPr>
        <p:txBody>
          <a:bodyPr/>
          <a:lstStyle/>
          <a:p>
            <a:r>
              <a:rPr lang="en-US"/>
              <a:t>Infoscope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963" y="3067666"/>
            <a:ext cx="2689799" cy="1069258"/>
          </a:xfrm>
        </p:spPr>
        <p:txBody>
          <a:bodyPr>
            <a:normAutofit/>
          </a:bodyPr>
          <a:lstStyle/>
          <a:p>
            <a:r>
              <a:rPr lang="en-US" sz="2000" b="1"/>
              <a:t>Các tính năng: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33080D-77C4-4537-AFF3-91E49DC0DF31}"/>
              </a:ext>
            </a:extLst>
          </p:cNvPr>
          <p:cNvSpPr txBox="1">
            <a:spLocks/>
          </p:cNvSpPr>
          <p:nvPr/>
        </p:nvSpPr>
        <p:spPr>
          <a:xfrm>
            <a:off x="3607762" y="2064774"/>
            <a:ext cx="8082792" cy="347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 err="1"/>
              <a:t>Hô</a:t>
            </a:r>
            <a:r>
              <a:rPr lang="en-US" sz="1800" dirty="0"/>
              <a:t>̃ </a:t>
            </a:r>
            <a:r>
              <a:rPr lang="en-US" sz="1800" dirty="0" err="1"/>
              <a:t>trơ</a:t>
            </a:r>
            <a:r>
              <a:rPr lang="en-US" sz="1800" dirty="0"/>
              <a:t>̣ </a:t>
            </a:r>
            <a:r>
              <a:rPr lang="en-US" sz="1800" dirty="0" err="1"/>
              <a:t>nhiều</a:t>
            </a:r>
            <a:r>
              <a:rPr lang="en-US" sz="1800" dirty="0"/>
              <a:t> </a:t>
            </a:r>
            <a:r>
              <a:rPr lang="en-US" sz="1800" dirty="0" err="1"/>
              <a:t>loại</a:t>
            </a:r>
            <a:r>
              <a:rPr lang="en-US" sz="1800" dirty="0"/>
              <a:t> </a:t>
            </a:r>
            <a:r>
              <a:rPr lang="en-US" sz="1800" dirty="0" err="1"/>
              <a:t>biểu</a:t>
            </a:r>
            <a:r>
              <a:rPr lang="en-US" sz="1800" dirty="0"/>
              <a:t> </a:t>
            </a:r>
            <a:r>
              <a:rPr lang="en-US" sz="1800" dirty="0" err="1"/>
              <a:t>đô</a:t>
            </a:r>
            <a:r>
              <a:rPr lang="en-US" sz="1800" dirty="0"/>
              <a:t>̀: </a:t>
            </a:r>
            <a:r>
              <a:rPr lang="en-US" sz="1800" dirty="0" err="1"/>
              <a:t>biểu</a:t>
            </a:r>
            <a:r>
              <a:rPr lang="en-US" sz="1800" dirty="0"/>
              <a:t> </a:t>
            </a:r>
            <a:r>
              <a:rPr lang="en-US" sz="1800" dirty="0" err="1"/>
              <a:t>đô</a:t>
            </a:r>
            <a:r>
              <a:rPr lang="en-US" sz="1800" dirty="0"/>
              <a:t>̀ </a:t>
            </a:r>
            <a:r>
              <a:rPr lang="en-US" sz="1800" dirty="0" err="1"/>
              <a:t>địa</a:t>
            </a:r>
            <a:r>
              <a:rPr lang="en-US" sz="1800" dirty="0"/>
              <a:t> </a:t>
            </a:r>
            <a:r>
              <a:rPr lang="en-US" sz="1800" dirty="0" err="1"/>
              <a:t>ly</a:t>
            </a:r>
            <a:r>
              <a:rPr lang="en-US" sz="1800" dirty="0"/>
              <a:t>́, </a:t>
            </a:r>
            <a:r>
              <a:rPr lang="en-US" sz="1800" dirty="0" err="1"/>
              <a:t>biểu</a:t>
            </a:r>
            <a:r>
              <a:rPr lang="en-US" sz="1800" dirty="0"/>
              <a:t> </a:t>
            </a:r>
            <a:r>
              <a:rPr lang="en-US" sz="1800" dirty="0" err="1"/>
              <a:t>đô</a:t>
            </a:r>
            <a:r>
              <a:rPr lang="en-US" sz="1800" dirty="0"/>
              <a:t>̀ </a:t>
            </a:r>
            <a:r>
              <a:rPr lang="en-US" sz="1800" dirty="0" err="1"/>
              <a:t>phân</a:t>
            </a:r>
            <a:r>
              <a:rPr lang="en-US" sz="1800" dirty="0"/>
              <a:t> </a:t>
            </a:r>
            <a:r>
              <a:rPr lang="en-US" sz="1800" dirty="0" err="1"/>
              <a:t>tán</a:t>
            </a:r>
            <a:r>
              <a:rPr lang="en-US" sz="1800" dirty="0"/>
              <a:t>, </a:t>
            </a:r>
            <a:r>
              <a:rPr lang="en-US" sz="1800" dirty="0" err="1"/>
              <a:t>các</a:t>
            </a:r>
            <a:r>
              <a:rPr lang="en-US" sz="1800" dirty="0"/>
              <a:t> </a:t>
            </a:r>
            <a:r>
              <a:rPr lang="en-US" sz="1800" dirty="0" err="1"/>
              <a:t>trục</a:t>
            </a:r>
            <a:r>
              <a:rPr lang="en-US" sz="1800" dirty="0"/>
              <a:t> song </a:t>
            </a:r>
            <a:r>
              <a:rPr lang="en-US" sz="1800" dirty="0" err="1"/>
              <a:t>song</a:t>
            </a:r>
            <a:r>
              <a:rPr lang="en-US" sz="1800" dirty="0"/>
              <a:t>…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/>
              <a:t>Có </a:t>
            </a:r>
            <a:r>
              <a:rPr lang="en-US" sz="1800" dirty="0" err="1"/>
              <a:t>thê</a:t>
            </a:r>
            <a:r>
              <a:rPr lang="en-US" sz="1800" dirty="0"/>
              <a:t>̉ </a:t>
            </a:r>
            <a:r>
              <a:rPr lang="en-US" sz="1800" dirty="0" err="1"/>
              <a:t>hiện</a:t>
            </a:r>
            <a:r>
              <a:rPr lang="en-US" sz="1800" dirty="0"/>
              <a:t> </a:t>
            </a:r>
            <a:r>
              <a:rPr lang="en-US" sz="1800" dirty="0" err="1"/>
              <a:t>thi</a:t>
            </a:r>
            <a:r>
              <a:rPr lang="en-US" sz="1800" dirty="0"/>
              <a:t>̣ </a:t>
            </a:r>
            <a:r>
              <a:rPr lang="en-US" sz="1800" dirty="0" err="1"/>
              <a:t>dư</a:t>
            </a:r>
            <a:r>
              <a:rPr lang="en-US" sz="1800" dirty="0"/>
              <a:t>̃ </a:t>
            </a:r>
            <a:r>
              <a:rPr lang="en-US" sz="1800" dirty="0" err="1"/>
              <a:t>liệu</a:t>
            </a:r>
            <a:r>
              <a:rPr lang="en-US" sz="1800" dirty="0"/>
              <a:t> cả </a:t>
            </a:r>
            <a:r>
              <a:rPr lang="en-US" sz="1800" dirty="0" err="1"/>
              <a:t>thê</a:t>
            </a:r>
            <a:r>
              <a:rPr lang="en-US" sz="1800" dirty="0"/>
              <a:t>́ </a:t>
            </a:r>
            <a:r>
              <a:rPr lang="en-US" sz="1800" dirty="0" err="1"/>
              <a:t>giới</a:t>
            </a:r>
            <a:r>
              <a:rPr lang="en-US" sz="1800" dirty="0"/>
              <a:t> </a:t>
            </a:r>
            <a:r>
              <a:rPr lang="en-US" sz="1800" dirty="0" err="1"/>
              <a:t>hoặc</a:t>
            </a:r>
            <a:r>
              <a:rPr lang="en-US" sz="1800" dirty="0"/>
              <a:t> </a:t>
            </a:r>
            <a:r>
              <a:rPr lang="en-US" sz="1800" dirty="0" err="1"/>
              <a:t>lựa</a:t>
            </a:r>
            <a:r>
              <a:rPr lang="en-US" sz="1800" dirty="0"/>
              <a:t> </a:t>
            </a:r>
            <a:r>
              <a:rPr lang="en-US" sz="1800" dirty="0" err="1"/>
              <a:t>chọn</a:t>
            </a:r>
            <a:r>
              <a:rPr lang="en-US" sz="1800" dirty="0"/>
              <a:t> </a:t>
            </a:r>
            <a:r>
              <a:rPr lang="en-US" sz="1800" dirty="0" err="1"/>
              <a:t>cục</a:t>
            </a:r>
            <a:r>
              <a:rPr lang="en-US" sz="1800" dirty="0"/>
              <a:t> </a:t>
            </a:r>
            <a:r>
              <a:rPr lang="en-US" sz="1800" dirty="0" err="1"/>
              <a:t>bô</a:t>
            </a:r>
            <a:r>
              <a:rPr lang="en-US" sz="1800" dirty="0"/>
              <a:t>̣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từng</a:t>
            </a:r>
            <a:r>
              <a:rPr lang="en-US" sz="1800" dirty="0"/>
              <a:t> </a:t>
            </a:r>
            <a:r>
              <a:rPr lang="en-US" sz="1800" dirty="0" err="1"/>
              <a:t>quốc</a:t>
            </a:r>
            <a:r>
              <a:rPr lang="en-US" sz="1800" dirty="0"/>
              <a:t> </a:t>
            </a:r>
            <a:r>
              <a:rPr lang="en-US" sz="1800" dirty="0" err="1"/>
              <a:t>gia</a:t>
            </a:r>
            <a:r>
              <a:rPr lang="en-US" sz="18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/>
              <a:t>Có </a:t>
            </a:r>
            <a:r>
              <a:rPr lang="en-US" sz="1800" dirty="0" err="1"/>
              <a:t>thê</a:t>
            </a:r>
            <a:r>
              <a:rPr lang="en-US" sz="1800" dirty="0"/>
              <a:t>̉ </a:t>
            </a:r>
            <a:r>
              <a:rPr lang="en-US" sz="1800" dirty="0" err="1"/>
              <a:t>hiển</a:t>
            </a:r>
            <a:r>
              <a:rPr lang="en-US" sz="1800" dirty="0"/>
              <a:t> </a:t>
            </a:r>
            <a:r>
              <a:rPr lang="en-US" sz="1800" dirty="0" err="1"/>
              <a:t>thi</a:t>
            </a:r>
            <a:r>
              <a:rPr lang="en-US" sz="1800" dirty="0"/>
              <a:t>̣ </a:t>
            </a:r>
            <a:r>
              <a:rPr lang="en-US" sz="1800" dirty="0" err="1"/>
              <a:t>nhiều</a:t>
            </a:r>
            <a:r>
              <a:rPr lang="en-US" sz="1800" dirty="0"/>
              <a:t> </a:t>
            </a:r>
            <a:r>
              <a:rPr lang="en-US" sz="1800" dirty="0" err="1"/>
              <a:t>biểu</a:t>
            </a:r>
            <a:r>
              <a:rPr lang="en-US" sz="1800" dirty="0"/>
              <a:t> </a:t>
            </a:r>
            <a:r>
              <a:rPr lang="en-US" sz="1800" dirty="0" err="1"/>
              <a:t>đô</a:t>
            </a:r>
            <a:r>
              <a:rPr lang="en-US" sz="1800" dirty="0"/>
              <a:t>̀ </a:t>
            </a:r>
            <a:r>
              <a:rPr lang="en-US" sz="1800" dirty="0" err="1"/>
              <a:t>cùng</a:t>
            </a:r>
            <a:r>
              <a:rPr lang="en-US" sz="1800" dirty="0"/>
              <a:t> </a:t>
            </a:r>
            <a:r>
              <a:rPr lang="en-US" sz="1800" dirty="0" err="1"/>
              <a:t>lúc</a:t>
            </a:r>
            <a:r>
              <a:rPr lang="en-US" sz="1800" dirty="0"/>
              <a:t> </a:t>
            </a:r>
            <a:r>
              <a:rPr lang="en-US" sz="1800" dirty="0" err="1"/>
              <a:t>va</a:t>
            </a:r>
            <a:r>
              <a:rPr lang="en-US" sz="1800" dirty="0"/>
              <a:t>̀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giữa</a:t>
            </a:r>
            <a:r>
              <a:rPr lang="en-US" sz="1800" dirty="0"/>
              <a:t> </a:t>
            </a:r>
            <a:r>
              <a:rPr lang="en-US" sz="1800" dirty="0" err="1"/>
              <a:t>các</a:t>
            </a:r>
            <a:r>
              <a:rPr lang="en-US" sz="1800" dirty="0"/>
              <a:t> </a:t>
            </a:r>
            <a:r>
              <a:rPr lang="en-US" sz="1800" dirty="0" err="1"/>
              <a:t>biểu</a:t>
            </a:r>
            <a:r>
              <a:rPr lang="en-US" sz="1800" dirty="0"/>
              <a:t> </a:t>
            </a:r>
            <a:r>
              <a:rPr lang="en-US" sz="1800" dirty="0" err="1"/>
              <a:t>đô</a:t>
            </a:r>
            <a:r>
              <a:rPr lang="en-US" sz="1800" dirty="0"/>
              <a:t>̀ đ</a:t>
            </a:r>
            <a:r>
              <a:rPr lang="vi-VN" sz="1800" dirty="0"/>
              <a:t>ư</a:t>
            </a:r>
            <a:r>
              <a:rPr lang="en-US" sz="1800" dirty="0" err="1"/>
              <a:t>ợc</a:t>
            </a:r>
            <a:r>
              <a:rPr lang="en-US" sz="1800" dirty="0"/>
              <a:t> </a:t>
            </a:r>
            <a:r>
              <a:rPr lang="en-US" sz="1800" dirty="0" err="1"/>
              <a:t>liên</a:t>
            </a:r>
            <a:r>
              <a:rPr lang="en-US" sz="1800" dirty="0"/>
              <a:t> </a:t>
            </a:r>
            <a:r>
              <a:rPr lang="en-US" sz="1800" dirty="0" err="1"/>
              <a:t>kết</a:t>
            </a:r>
            <a:r>
              <a:rPr lang="en-US" sz="1800" dirty="0"/>
              <a:t> </a:t>
            </a:r>
            <a:r>
              <a:rPr lang="en-US" sz="1800" dirty="0" err="1"/>
              <a:t>với</a:t>
            </a:r>
            <a:r>
              <a:rPr lang="en-US" sz="1800" dirty="0"/>
              <a:t> nhau.</a:t>
            </a:r>
          </a:p>
          <a:p>
            <a:endParaRPr lang="en-US" sz="1800" i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8F32CE-15A8-4D91-8802-08702D29AAB3}"/>
              </a:ext>
            </a:extLst>
          </p:cNvPr>
          <p:cNvCxnSpPr>
            <a:cxnSpLocks/>
          </p:cNvCxnSpPr>
          <p:nvPr/>
        </p:nvCxnSpPr>
        <p:spPr>
          <a:xfrm>
            <a:off x="3411794" y="1828800"/>
            <a:ext cx="0" cy="353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1031C6D0-CB9B-47BD-B195-21504C65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988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471" y="2981862"/>
            <a:ext cx="1608251" cy="567813"/>
          </a:xfrm>
        </p:spPr>
        <p:txBody>
          <a:bodyPr>
            <a:normAutofit/>
          </a:bodyPr>
          <a:lstStyle/>
          <a:p>
            <a:r>
              <a:rPr lang="en-US" sz="2000" b="1"/>
              <a:t>Giao diện: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2851355" y="990369"/>
            <a:ext cx="0" cy="487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367B13F-D223-4F1C-B17E-020F756B0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604" y="758847"/>
            <a:ext cx="7031220" cy="558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99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1729" y="5260258"/>
            <a:ext cx="7796980" cy="808061"/>
          </a:xfrm>
        </p:spPr>
        <p:txBody>
          <a:bodyPr/>
          <a:lstStyle/>
          <a:p>
            <a:r>
              <a:rPr lang="en-US" sz="3200" dirty="0">
                <a:cs typeface="Adobe Arabic" panose="02040503050201020203" pitchFamily="18" charset="-78"/>
              </a:rPr>
              <a:t>3. </a:t>
            </a:r>
            <a:r>
              <a:rPr lang="en-US" sz="3200" dirty="0" err="1">
                <a:cs typeface="Adobe Arabic" panose="02040503050201020203" pitchFamily="18" charset="-78"/>
              </a:rPr>
              <a:t>Các</a:t>
            </a:r>
            <a:r>
              <a:rPr lang="en-US" sz="3200" dirty="0">
                <a:cs typeface="Adobe Arabic" panose="02040503050201020203" pitchFamily="18" charset="-78"/>
              </a:rPr>
              <a:t> </a:t>
            </a:r>
            <a:r>
              <a:rPr lang="en-US" sz="3200" dirty="0" err="1">
                <a:cs typeface="Adobe Arabic" panose="02040503050201020203" pitchFamily="18" charset="-78"/>
              </a:rPr>
              <a:t>hê</a:t>
            </a:r>
            <a:r>
              <a:rPr lang="en-US" sz="3200" dirty="0">
                <a:cs typeface="Adobe Arabic" panose="02040503050201020203" pitchFamily="18" charset="-78"/>
              </a:rPr>
              <a:t>̣ </a:t>
            </a:r>
            <a:r>
              <a:rPr lang="en-US" sz="3200" dirty="0" err="1">
                <a:cs typeface="Adobe Arabic" panose="02040503050201020203" pitchFamily="18" charset="-78"/>
              </a:rPr>
              <a:t>thống</a:t>
            </a:r>
            <a:r>
              <a:rPr lang="en-US" sz="3200" dirty="0">
                <a:cs typeface="Adobe Arabic" panose="02040503050201020203" pitchFamily="18" charset="-78"/>
              </a:rPr>
              <a:t> </a:t>
            </a:r>
            <a:r>
              <a:rPr lang="en-US" sz="3200" dirty="0" err="1">
                <a:cs typeface="Adobe Arabic" panose="02040503050201020203" pitchFamily="18" charset="-78"/>
              </a:rPr>
              <a:t>Trực</a:t>
            </a:r>
            <a:r>
              <a:rPr lang="en-US" sz="3200" dirty="0">
                <a:cs typeface="Adobe Arabic" panose="02040503050201020203" pitchFamily="18" charset="-78"/>
              </a:rPr>
              <a:t> </a:t>
            </a:r>
            <a:r>
              <a:rPr lang="en-US" sz="3200" err="1">
                <a:cs typeface="Adobe Arabic" panose="02040503050201020203" pitchFamily="18" charset="-78"/>
              </a:rPr>
              <a:t>quan</a:t>
            </a:r>
            <a:r>
              <a:rPr lang="en-US" sz="3200">
                <a:cs typeface="Adobe Arabic" panose="02040503050201020203" pitchFamily="18" charset="-78"/>
              </a:rPr>
              <a:t> hóa Dữ </a:t>
            </a:r>
            <a:r>
              <a:rPr lang="en-US" sz="3200" dirty="0" err="1">
                <a:cs typeface="Adobe Arabic" panose="02040503050201020203" pitchFamily="18" charset="-78"/>
              </a:rPr>
              <a:t>liệu</a:t>
            </a:r>
            <a:r>
              <a:rPr lang="en-US" sz="3200" dirty="0">
                <a:cs typeface="Adobe Arabic" panose="02040503050201020203" pitchFamily="18" charset="-78"/>
              </a:rPr>
              <a:t> </a:t>
            </a:r>
            <a:r>
              <a:rPr lang="en-US" sz="3200" dirty="0" err="1">
                <a:cs typeface="Adobe Arabic" panose="02040503050201020203" pitchFamily="18" charset="-78"/>
              </a:rPr>
              <a:t>dạng</a:t>
            </a:r>
            <a:r>
              <a:rPr lang="en-US" sz="3200" dirty="0">
                <a:cs typeface="Adobe Arabic" panose="02040503050201020203" pitchFamily="18" charset="-78"/>
              </a:rPr>
              <a:t> text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91868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185968"/>
            <a:ext cx="8421688" cy="966120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jigsaw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963" y="3067666"/>
            <a:ext cx="2689799" cy="1069258"/>
          </a:xfrm>
        </p:spPr>
        <p:txBody>
          <a:bodyPr>
            <a:normAutofit/>
          </a:bodyPr>
          <a:lstStyle/>
          <a:p>
            <a:r>
              <a:rPr lang="en-US" sz="2000" b="1"/>
              <a:t>Thông tin chung: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33080D-77C4-4537-AFF3-91E49DC0DF31}"/>
              </a:ext>
            </a:extLst>
          </p:cNvPr>
          <p:cNvSpPr txBox="1">
            <a:spLocks/>
          </p:cNvSpPr>
          <p:nvPr/>
        </p:nvSpPr>
        <p:spPr>
          <a:xfrm>
            <a:off x="3607762" y="2443318"/>
            <a:ext cx="8082792" cy="2467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Phát triển bởi Viện công nghệ Georgia.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Phần mềm khai phá các thực thể (ng</a:t>
            </a:r>
            <a:r>
              <a:rPr lang="vi-VN" sz="1800"/>
              <a:t>ư</a:t>
            </a:r>
            <a:r>
              <a:rPr lang="en-US" sz="1800"/>
              <a:t>ời, địa điểm, thời gian, tiền tệ) và mối quan hệ giữa chúng.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Hay đ</a:t>
            </a:r>
            <a:r>
              <a:rPr lang="vi-VN" sz="1800"/>
              <a:t>ư</a:t>
            </a:r>
            <a:r>
              <a:rPr lang="en-US" sz="1800"/>
              <a:t>ợc s</a:t>
            </a:r>
            <a:r>
              <a:rPr lang="vi-VN" sz="1800"/>
              <a:t>ư</a:t>
            </a:r>
            <a:r>
              <a:rPr lang="en-US" sz="1800"/>
              <a:t>̉ dụng trong các lĩnh vực như tình báo quân đội, luật pháp, báo chí…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Là phần mềm miễn phí. Nh</a:t>
            </a:r>
            <a:r>
              <a:rPr lang="vi-VN" sz="1800"/>
              <a:t>ư</a:t>
            </a:r>
            <a:r>
              <a:rPr lang="en-US" sz="1800"/>
              <a:t>ng hiện đã ngừng phát triển.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310AAC-7EF2-4ED7-9485-B6E8AC058EFC}"/>
              </a:ext>
            </a:extLst>
          </p:cNvPr>
          <p:cNvCxnSpPr/>
          <p:nvPr/>
        </p:nvCxnSpPr>
        <p:spPr>
          <a:xfrm>
            <a:off x="3451122" y="2659628"/>
            <a:ext cx="0" cy="1912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284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982" y="561620"/>
            <a:ext cx="8421688" cy="966120"/>
          </a:xfrm>
        </p:spPr>
        <p:txBody>
          <a:bodyPr/>
          <a:lstStyle/>
          <a:p>
            <a:r>
              <a:rPr lang="en-US"/>
              <a:t>jigsaw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963" y="3067666"/>
            <a:ext cx="2689799" cy="1069258"/>
          </a:xfrm>
        </p:spPr>
        <p:txBody>
          <a:bodyPr>
            <a:normAutofit/>
          </a:bodyPr>
          <a:lstStyle/>
          <a:p>
            <a:r>
              <a:rPr lang="en-US" sz="2000" b="1"/>
              <a:t>Các tính năng: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33080D-77C4-4537-AFF3-91E49DC0DF31}"/>
              </a:ext>
            </a:extLst>
          </p:cNvPr>
          <p:cNvSpPr txBox="1">
            <a:spLocks/>
          </p:cNvSpPr>
          <p:nvPr/>
        </p:nvSpPr>
        <p:spPr>
          <a:xfrm>
            <a:off x="3607762" y="2064774"/>
            <a:ext cx="8082792" cy="347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 err="1"/>
              <a:t>Sư</a:t>
            </a:r>
            <a:r>
              <a:rPr lang="en-US" sz="1800" dirty="0"/>
              <a:t>̉ </a:t>
            </a:r>
            <a:r>
              <a:rPr lang="en-US" sz="1800" dirty="0" err="1"/>
              <a:t>dụng</a:t>
            </a:r>
            <a:r>
              <a:rPr lang="en-US" sz="1800" dirty="0"/>
              <a:t> </a:t>
            </a:r>
            <a:r>
              <a:rPr lang="en-US" sz="1800" dirty="0" err="1"/>
              <a:t>nhiều</a:t>
            </a:r>
            <a:r>
              <a:rPr lang="en-US" sz="1800" dirty="0"/>
              <a:t> view </a:t>
            </a:r>
            <a:r>
              <a:rPr lang="en-US" sz="1800" dirty="0" err="1"/>
              <a:t>khác</a:t>
            </a:r>
            <a:r>
              <a:rPr lang="en-US" sz="1800" dirty="0"/>
              <a:t> nhau </a:t>
            </a:r>
            <a:r>
              <a:rPr lang="en-US" sz="1800" dirty="0" err="1"/>
              <a:t>đê</a:t>
            </a:r>
            <a:r>
              <a:rPr lang="en-US" sz="1800" dirty="0"/>
              <a:t>̉ </a:t>
            </a:r>
            <a:r>
              <a:rPr lang="en-US" sz="1800" dirty="0" err="1"/>
              <a:t>biểu</a:t>
            </a:r>
            <a:r>
              <a:rPr lang="en-US" sz="1800" dirty="0"/>
              <a:t> </a:t>
            </a:r>
            <a:r>
              <a:rPr lang="en-US" sz="1800" dirty="0" err="1"/>
              <a:t>diễn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tới</a:t>
            </a:r>
            <a:r>
              <a:rPr lang="en-US" sz="1800" dirty="0"/>
              <a:t> </a:t>
            </a:r>
            <a:r>
              <a:rPr lang="en-US" sz="1800" dirty="0" err="1"/>
              <a:t>ngư</a:t>
            </a:r>
            <a:r>
              <a:rPr lang="vi-VN" sz="1800" dirty="0"/>
              <a:t>ơ</a:t>
            </a:r>
            <a:r>
              <a:rPr lang="en-US" sz="1800" dirty="0"/>
              <a:t>̀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dùng</a:t>
            </a:r>
            <a:r>
              <a:rPr lang="en-US" sz="1800" dirty="0"/>
              <a:t>, bao </a:t>
            </a:r>
            <a:r>
              <a:rPr lang="en-US" sz="1800" dirty="0" err="1"/>
              <a:t>gồm</a:t>
            </a:r>
            <a:r>
              <a:rPr lang="en-US" sz="1800" dirty="0"/>
              <a:t> </a:t>
            </a:r>
            <a:r>
              <a:rPr lang="en-US" sz="1800" dirty="0" err="1"/>
              <a:t>lịch</a:t>
            </a:r>
            <a:r>
              <a:rPr lang="en-US" sz="1800" dirty="0"/>
              <a:t>, </a:t>
            </a:r>
            <a:r>
              <a:rPr lang="en-US" sz="1800" dirty="0" err="1"/>
              <a:t>danh</a:t>
            </a:r>
            <a:r>
              <a:rPr lang="en-US" sz="1800" dirty="0"/>
              <a:t> </a:t>
            </a:r>
            <a:r>
              <a:rPr lang="en-US" sz="1800" dirty="0" err="1"/>
              <a:t>sách</a:t>
            </a:r>
            <a:r>
              <a:rPr lang="en-US" sz="1800" dirty="0"/>
              <a:t>, </a:t>
            </a:r>
            <a:r>
              <a:rPr lang="en-US" sz="1800" dirty="0" err="1"/>
              <a:t>đô</a:t>
            </a:r>
            <a:r>
              <a:rPr lang="en-US" sz="1800" dirty="0"/>
              <a:t>̀ </a:t>
            </a:r>
            <a:r>
              <a:rPr lang="en-US" sz="1800" dirty="0" err="1"/>
              <a:t>thi</a:t>
            </a:r>
            <a:r>
              <a:rPr lang="en-US" sz="1800" dirty="0"/>
              <a:t>̣, </a:t>
            </a:r>
            <a:r>
              <a:rPr lang="en-US" sz="1800" dirty="0" err="1"/>
              <a:t>biểu</a:t>
            </a:r>
            <a:r>
              <a:rPr lang="en-US" sz="1800" dirty="0"/>
              <a:t> </a:t>
            </a:r>
            <a:r>
              <a:rPr lang="en-US" sz="1800" dirty="0" err="1"/>
              <a:t>đô</a:t>
            </a:r>
            <a:r>
              <a:rPr lang="en-US" sz="1800" dirty="0"/>
              <a:t>̀ </a:t>
            </a:r>
            <a:r>
              <a:rPr lang="en-US" sz="1800" dirty="0" err="1"/>
              <a:t>phân</a:t>
            </a:r>
            <a:r>
              <a:rPr lang="en-US" sz="1800" dirty="0"/>
              <a:t> </a:t>
            </a:r>
            <a:r>
              <a:rPr lang="en-US" sz="1800" dirty="0" err="1"/>
              <a:t>tán</a:t>
            </a:r>
            <a:r>
              <a:rPr lang="en-US" sz="1800" dirty="0"/>
              <a:t>, </a:t>
            </a:r>
            <a:r>
              <a:rPr lang="en-US" sz="1800" dirty="0" err="1"/>
              <a:t>dòng</a:t>
            </a:r>
            <a:r>
              <a:rPr lang="en-US" sz="1800" dirty="0"/>
              <a:t> </a:t>
            </a:r>
            <a:r>
              <a:rPr lang="en-US" sz="1800" dirty="0" err="1"/>
              <a:t>thời</a:t>
            </a:r>
            <a:r>
              <a:rPr lang="en-US" sz="1800" dirty="0"/>
              <a:t> </a:t>
            </a:r>
            <a:r>
              <a:rPr lang="en-US" sz="1800" dirty="0" err="1"/>
              <a:t>gian</a:t>
            </a:r>
            <a:r>
              <a:rPr lang="en-US" sz="1800" dirty="0"/>
              <a:t>...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 err="1"/>
              <a:t>Dư</a:t>
            </a:r>
            <a:r>
              <a:rPr lang="en-US" sz="1800" dirty="0"/>
              <a:t>̃ </a:t>
            </a:r>
            <a:r>
              <a:rPr lang="en-US" sz="1800" dirty="0" err="1"/>
              <a:t>liệu</a:t>
            </a:r>
            <a:r>
              <a:rPr lang="en-US" sz="1800" dirty="0"/>
              <a:t> ở </a:t>
            </a:r>
            <a:r>
              <a:rPr lang="en-US" sz="1800" dirty="0" err="1"/>
              <a:t>các</a:t>
            </a:r>
            <a:r>
              <a:rPr lang="en-US" sz="1800" dirty="0"/>
              <a:t> view đ</a:t>
            </a:r>
            <a:r>
              <a:rPr lang="vi-VN" sz="1800" dirty="0"/>
              <a:t>ư</a:t>
            </a:r>
            <a:r>
              <a:rPr lang="en-US" sz="1800" dirty="0" err="1"/>
              <a:t>ợc</a:t>
            </a:r>
            <a:r>
              <a:rPr lang="en-US" sz="1800" dirty="0"/>
              <a:t> </a:t>
            </a:r>
            <a:r>
              <a:rPr lang="en-US" sz="1800" dirty="0" err="1"/>
              <a:t>liên</a:t>
            </a:r>
            <a:r>
              <a:rPr lang="en-US" sz="1800" dirty="0"/>
              <a:t> </a:t>
            </a:r>
            <a:r>
              <a:rPr lang="en-US" sz="1800" dirty="0" err="1"/>
              <a:t>kết</a:t>
            </a:r>
            <a:r>
              <a:rPr lang="en-US" sz="1800" dirty="0"/>
              <a:t> </a:t>
            </a:r>
            <a:r>
              <a:rPr lang="en-US" sz="1800" dirty="0" err="1"/>
              <a:t>với</a:t>
            </a:r>
            <a:r>
              <a:rPr lang="en-US" sz="1800" dirty="0"/>
              <a:t> nhau, vì </a:t>
            </a:r>
            <a:r>
              <a:rPr lang="en-US" sz="1800" dirty="0" err="1"/>
              <a:t>vậy</a:t>
            </a:r>
            <a:r>
              <a:rPr lang="en-US" sz="1800" dirty="0"/>
              <a:t> </a:t>
            </a:r>
            <a:r>
              <a:rPr lang="en-US" sz="1800" dirty="0" err="1"/>
              <a:t>thay</a:t>
            </a:r>
            <a:r>
              <a:rPr lang="en-US" sz="1800" dirty="0"/>
              <a:t> </a:t>
            </a:r>
            <a:r>
              <a:rPr lang="en-US" sz="1800" dirty="0" err="1"/>
              <a:t>đổi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một</a:t>
            </a:r>
            <a:r>
              <a:rPr lang="en-US" sz="1800" dirty="0"/>
              <a:t> </a:t>
            </a:r>
            <a:r>
              <a:rPr lang="en-US" sz="1800" dirty="0" err="1"/>
              <a:t>thực</a:t>
            </a:r>
            <a:r>
              <a:rPr lang="en-US" sz="1800" dirty="0"/>
              <a:t> </a:t>
            </a:r>
            <a:r>
              <a:rPr lang="en-US" sz="1800" dirty="0" err="1"/>
              <a:t>thê</a:t>
            </a:r>
            <a:r>
              <a:rPr lang="en-US" sz="1800" dirty="0"/>
              <a:t>̉ ở view </a:t>
            </a:r>
            <a:r>
              <a:rPr lang="en-US" sz="1800" dirty="0" err="1"/>
              <a:t>này</a:t>
            </a:r>
            <a:r>
              <a:rPr lang="en-US" sz="1800" dirty="0"/>
              <a:t> sẽ </a:t>
            </a:r>
            <a:r>
              <a:rPr lang="en-US" sz="1800" dirty="0" err="1"/>
              <a:t>tư</a:t>
            </a:r>
            <a:r>
              <a:rPr lang="en-US" sz="1800" dirty="0"/>
              <a:t>̣ </a:t>
            </a:r>
            <a:r>
              <a:rPr lang="en-US" sz="1800" dirty="0" err="1"/>
              <a:t>động</a:t>
            </a:r>
            <a:r>
              <a:rPr lang="en-US" sz="1800" dirty="0"/>
              <a:t> </a:t>
            </a:r>
            <a:r>
              <a:rPr lang="en-US" sz="1800" dirty="0" err="1"/>
              <a:t>cập</a:t>
            </a:r>
            <a:r>
              <a:rPr lang="en-US" sz="1800" dirty="0"/>
              <a:t> </a:t>
            </a:r>
            <a:r>
              <a:rPr lang="en-US" sz="1800" dirty="0" err="1"/>
              <a:t>nhật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ở </a:t>
            </a:r>
            <a:r>
              <a:rPr lang="en-US" sz="1800" dirty="0" err="1"/>
              <a:t>các</a:t>
            </a:r>
            <a:r>
              <a:rPr lang="en-US" sz="1800" dirty="0"/>
              <a:t> view </a:t>
            </a:r>
            <a:r>
              <a:rPr lang="en-US" sz="1800" dirty="0" err="1"/>
              <a:t>khác</a:t>
            </a:r>
            <a:r>
              <a:rPr lang="en-US" sz="18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/>
              <a:t>Có </a:t>
            </a:r>
            <a:r>
              <a:rPr lang="en-US" sz="1800" dirty="0" err="1"/>
              <a:t>thê</a:t>
            </a:r>
            <a:r>
              <a:rPr lang="en-US" sz="1800" dirty="0"/>
              <a:t>̉ </a:t>
            </a:r>
            <a:r>
              <a:rPr lang="en-US" sz="1800" dirty="0" err="1"/>
              <a:t>cấu</a:t>
            </a:r>
            <a:r>
              <a:rPr lang="en-US" sz="1800" dirty="0"/>
              <a:t> </a:t>
            </a:r>
            <a:r>
              <a:rPr lang="en-US" sz="1800" dirty="0" err="1"/>
              <a:t>hình</a:t>
            </a:r>
            <a:r>
              <a:rPr lang="en-US" sz="1800" dirty="0"/>
              <a:t> </a:t>
            </a:r>
            <a:r>
              <a:rPr lang="en-US" sz="1800" dirty="0" err="1"/>
              <a:t>đê</a:t>
            </a:r>
            <a:r>
              <a:rPr lang="en-US" sz="1800" dirty="0"/>
              <a:t>̉ </a:t>
            </a:r>
            <a:r>
              <a:rPr lang="en-US" sz="1800" dirty="0" err="1"/>
              <a:t>mỗi</a:t>
            </a:r>
            <a:r>
              <a:rPr lang="en-US" sz="1800" dirty="0"/>
              <a:t> view đ</a:t>
            </a:r>
            <a:r>
              <a:rPr lang="vi-VN" sz="1800" dirty="0"/>
              <a:t>ư</a:t>
            </a:r>
            <a:r>
              <a:rPr lang="en-US" sz="1800" dirty="0" err="1"/>
              <a:t>ợc</a:t>
            </a:r>
            <a:r>
              <a:rPr lang="en-US" sz="1800" dirty="0"/>
              <a:t> chia </a:t>
            </a:r>
            <a:r>
              <a:rPr lang="en-US" sz="1800" dirty="0" err="1"/>
              <a:t>ra</a:t>
            </a:r>
            <a:r>
              <a:rPr lang="en-US" sz="1800" dirty="0"/>
              <a:t> </a:t>
            </a:r>
            <a:r>
              <a:rPr lang="en-US" sz="1800" dirty="0" err="1"/>
              <a:t>một</a:t>
            </a:r>
            <a:r>
              <a:rPr lang="en-US" sz="1800" dirty="0"/>
              <a:t> </a:t>
            </a:r>
            <a:r>
              <a:rPr lang="en-US" sz="1800" dirty="0" err="1"/>
              <a:t>màn</a:t>
            </a:r>
            <a:r>
              <a:rPr lang="en-US" sz="1800" dirty="0"/>
              <a:t> </a:t>
            </a:r>
            <a:r>
              <a:rPr lang="en-US" sz="1800" dirty="0" err="1"/>
              <a:t>hình</a:t>
            </a:r>
            <a:r>
              <a:rPr lang="en-US" sz="1800" dirty="0"/>
              <a:t> </a:t>
            </a:r>
            <a:r>
              <a:rPr lang="en-US" sz="1800" dirty="0" err="1"/>
              <a:t>máy</a:t>
            </a:r>
            <a:r>
              <a:rPr lang="en-US" sz="1800" dirty="0"/>
              <a:t> </a:t>
            </a:r>
            <a:r>
              <a:rPr lang="en-US" sz="1800" dirty="0" err="1"/>
              <a:t>tính</a:t>
            </a:r>
            <a:r>
              <a:rPr lang="en-US" sz="1800" dirty="0"/>
              <a:t>, </a:t>
            </a:r>
            <a:r>
              <a:rPr lang="en-US" sz="1800" dirty="0" err="1"/>
              <a:t>giúp</a:t>
            </a:r>
            <a:r>
              <a:rPr lang="en-US" sz="1800" dirty="0"/>
              <a:t> </a:t>
            </a:r>
            <a:r>
              <a:rPr lang="en-US" sz="1800" dirty="0" err="1"/>
              <a:t>thuận</a:t>
            </a:r>
            <a:r>
              <a:rPr lang="en-US" sz="1800" dirty="0"/>
              <a:t> </a:t>
            </a:r>
            <a:r>
              <a:rPr lang="en-US" sz="1800" dirty="0" err="1"/>
              <a:t>tiện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việc</a:t>
            </a:r>
            <a:r>
              <a:rPr lang="en-US" sz="1800" dirty="0"/>
              <a:t>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dõi</a:t>
            </a:r>
            <a:r>
              <a:rPr lang="en-US" sz="1800" dirty="0"/>
              <a:t>, </a:t>
            </a:r>
            <a:r>
              <a:rPr lang="en-US" sz="1800" dirty="0" err="1"/>
              <a:t>thao</a:t>
            </a:r>
            <a:r>
              <a:rPr lang="en-US" sz="1800" dirty="0"/>
              <a:t> </a:t>
            </a:r>
            <a:r>
              <a:rPr lang="en-US" sz="1800" dirty="0" err="1"/>
              <a:t>tác</a:t>
            </a:r>
            <a:r>
              <a:rPr lang="en-US" sz="1800" dirty="0"/>
              <a:t>.</a:t>
            </a:r>
          </a:p>
          <a:p>
            <a:endParaRPr lang="en-US" sz="1800" i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8F32CE-15A8-4D91-8802-08702D29AAB3}"/>
              </a:ext>
            </a:extLst>
          </p:cNvPr>
          <p:cNvCxnSpPr>
            <a:cxnSpLocks/>
          </p:cNvCxnSpPr>
          <p:nvPr/>
        </p:nvCxnSpPr>
        <p:spPr>
          <a:xfrm>
            <a:off x="3411794" y="1828800"/>
            <a:ext cx="0" cy="353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1031C6D0-CB9B-47BD-B195-21504C65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</a:p>
        </p:txBody>
      </p:sp>
    </p:spTree>
    <p:extLst>
      <p:ext uri="{BB962C8B-B14F-4D97-AF65-F5344CB8AC3E}">
        <p14:creationId xmlns:p14="http://schemas.microsoft.com/office/powerpoint/2010/main" val="3227772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471" y="2981862"/>
            <a:ext cx="1608251" cy="567813"/>
          </a:xfrm>
        </p:spPr>
        <p:txBody>
          <a:bodyPr>
            <a:normAutofit/>
          </a:bodyPr>
          <a:lstStyle/>
          <a:p>
            <a:r>
              <a:rPr lang="en-US" sz="2000" b="1"/>
              <a:t>Giao diện: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2684206" y="990369"/>
            <a:ext cx="0" cy="487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216C98-E001-4E42-AD2C-F58AE80BE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170" y="1081662"/>
            <a:ext cx="8736424" cy="436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98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C1392-E266-FB8B-5A2F-F5638BB2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20" y="521437"/>
            <a:ext cx="11118980" cy="2109796"/>
          </a:xfrm>
        </p:spPr>
        <p:txBody>
          <a:bodyPr>
            <a:no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4. Các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công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cụ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trực</a:t>
            </a:r>
            <a:r>
              <a:rPr lang="en-US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quan</a:t>
            </a:r>
            <a:r>
              <a:rPr lang="en-US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hóa</a:t>
            </a:r>
            <a:r>
              <a:rPr lang="en-US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dữ</a:t>
            </a:r>
            <a:r>
              <a:rPr lang="en-US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liệu </a:t>
            </a:r>
            <a:r>
              <a:rPr lang="en-US" b="1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phổ</a:t>
            </a:r>
            <a:r>
              <a:rPr lang="en-US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biến</a:t>
            </a:r>
            <a:r>
              <a:rPr lang="en-US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hiện nay</a:t>
            </a:r>
            <a:br>
              <a:rPr lang="en-US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F5237AD-DE9C-E509-D0CB-7D414E129EF7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7836568" y="3750303"/>
            <a:ext cx="4291264" cy="270059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E3EC24-9363-0B8E-0B69-E7AD5A38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>
                <a:latin typeface="Cambria" panose="02040503050406030204" pitchFamily="18" charset="0"/>
                <a:ea typeface="Cambria" panose="02040503050406030204" pitchFamily="18" charset="0"/>
              </a:rPr>
              <a:pPr/>
              <a:t>38</a:t>
            </a:fld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B9C498-28C6-D709-E996-22F1E9BD9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5" y="4481765"/>
            <a:ext cx="1885950" cy="1647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1F12CE-A4B5-C110-8D9C-8240A1E2B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38890"/>
            <a:ext cx="1781175" cy="17907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F0A834C-E603-5C8B-8317-19FBBC9AD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59020" y="2571995"/>
            <a:ext cx="2882475" cy="1461483"/>
          </a:xfrm>
        </p:spPr>
        <p:txBody>
          <a:bodyPr/>
          <a:lstStyle/>
          <a:p>
            <a:pPr algn="ctr"/>
            <a:r>
              <a:rPr lang="en-US" sz="25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-US" sz="25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ableau </a:t>
            </a:r>
          </a:p>
          <a:p>
            <a:pPr algn="ctr"/>
            <a:endParaRPr lang="en-US" sz="25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F07905E-A92A-AFCB-58DE-EC36E1827F53}"/>
              </a:ext>
            </a:extLst>
          </p:cNvPr>
          <p:cNvSpPr txBox="1">
            <a:spLocks/>
          </p:cNvSpPr>
          <p:nvPr/>
        </p:nvSpPr>
        <p:spPr>
          <a:xfrm>
            <a:off x="6011222" y="2754320"/>
            <a:ext cx="2286572" cy="14614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Microsoft power BI</a:t>
            </a:r>
          </a:p>
          <a:p>
            <a:pPr algn="ctr"/>
            <a:endParaRPr lang="en-US" sz="25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E262964-A64B-2D07-0A06-7D0FB9E3F60E}"/>
              </a:ext>
            </a:extLst>
          </p:cNvPr>
          <p:cNvSpPr txBox="1">
            <a:spLocks/>
          </p:cNvSpPr>
          <p:nvPr/>
        </p:nvSpPr>
        <p:spPr>
          <a:xfrm>
            <a:off x="259936" y="2808869"/>
            <a:ext cx="1964487" cy="14614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Microsoft excel</a:t>
            </a:r>
          </a:p>
          <a:p>
            <a:pPr algn="ctr"/>
            <a:endParaRPr lang="en-US" sz="25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52E5C9-F929-73B0-9AC9-04912D142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317" y="4424615"/>
            <a:ext cx="2867025" cy="1704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A9CC24-FA19-E636-232D-DC743ABF0066}"/>
              </a:ext>
            </a:extLst>
          </p:cNvPr>
          <p:cNvSpPr txBox="1"/>
          <p:nvPr/>
        </p:nvSpPr>
        <p:spPr>
          <a:xfrm>
            <a:off x="2968801" y="2934695"/>
            <a:ext cx="238282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Google data studio</a:t>
            </a:r>
          </a:p>
          <a:p>
            <a:pPr algn="ctr"/>
            <a:endParaRPr lang="en-US" sz="25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5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069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2AEF8C-A679-73D0-214E-24C8DDEF4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2178A5-657F-BCFA-FED7-4FBDF16A7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634" y="2054270"/>
            <a:ext cx="5130279" cy="350677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2C8D68-5FE4-4B64-376E-BFBF4BFA75A9}"/>
              </a:ext>
            </a:extLst>
          </p:cNvPr>
          <p:cNvCxnSpPr>
            <a:cxnSpLocks/>
          </p:cNvCxnSpPr>
          <p:nvPr/>
        </p:nvCxnSpPr>
        <p:spPr>
          <a:xfrm flipH="1" flipV="1">
            <a:off x="4385388" y="4637314"/>
            <a:ext cx="233265" cy="1007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8194453-6DDB-E602-2AB7-06F8797C6D99}"/>
              </a:ext>
            </a:extLst>
          </p:cNvPr>
          <p:cNvSpPr txBox="1"/>
          <p:nvPr/>
        </p:nvSpPr>
        <p:spPr>
          <a:xfrm>
            <a:off x="1336611" y="3429000"/>
            <a:ext cx="17518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/>
              <a:t>Scenario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47AF445-88D0-9908-A697-BF219A30A6E4}"/>
              </a:ext>
            </a:extLst>
          </p:cNvPr>
          <p:cNvCxnSpPr/>
          <p:nvPr/>
        </p:nvCxnSpPr>
        <p:spPr>
          <a:xfrm>
            <a:off x="4096139" y="1868326"/>
            <a:ext cx="0" cy="448802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37534C5-A91C-D30F-2487-D308F1472864}"/>
              </a:ext>
            </a:extLst>
          </p:cNvPr>
          <p:cNvSpPr txBox="1"/>
          <p:nvPr/>
        </p:nvSpPr>
        <p:spPr>
          <a:xfrm>
            <a:off x="3160746" y="501650"/>
            <a:ext cx="60975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Microsoft excel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09977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484" y="2831690"/>
            <a:ext cx="5496232" cy="826204"/>
          </a:xfrm>
        </p:spPr>
        <p:txBody>
          <a:bodyPr/>
          <a:lstStyle/>
          <a:p>
            <a:r>
              <a:rPr lang="en-US"/>
              <a:t>1.1. DỮ LIỆU KHOA HỌC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9B80BCE-3D4B-4922-B6C1-0814CB368EF8}"/>
              </a:ext>
            </a:extLst>
          </p:cNvPr>
          <p:cNvSpPr txBox="1">
            <a:spLocks/>
          </p:cNvSpPr>
          <p:nvPr/>
        </p:nvSpPr>
        <p:spPr>
          <a:xfrm>
            <a:off x="5125278" y="6444841"/>
            <a:ext cx="1941444" cy="2312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sz="900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6960FFC6-8D47-40ED-BEA6-5F4F60AA902C}"/>
              </a:ext>
            </a:extLst>
          </p:cNvPr>
          <p:cNvSpPr txBox="1">
            <a:spLocks/>
          </p:cNvSpPr>
          <p:nvPr/>
        </p:nvSpPr>
        <p:spPr>
          <a:xfrm>
            <a:off x="8610600" y="6444841"/>
            <a:ext cx="2743200" cy="27663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49DFD55-3C28-40EF-9E31-A92D2E4017FF}" type="slidenum">
              <a:rPr lang="en-US" sz="900" smtClean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pPr algn="r"/>
              <a:t>4</a:t>
            </a:fld>
            <a:endParaRPr lang="en-US" sz="900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397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A854139-60DB-C423-6AC7-B5D376718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644" y="4524246"/>
            <a:ext cx="4024044" cy="1780659"/>
          </a:xfrm>
          <a:prstGeom prst="rect">
            <a:avLst/>
          </a:prstGeom>
        </p:spPr>
      </p:pic>
      <p:sp>
        <p:nvSpPr>
          <p:cNvPr id="63" name="Rectangle 52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FCCF113-0D11-9DF9-1342-56ECE40B9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530" y="423721"/>
            <a:ext cx="3318987" cy="2905170"/>
          </a:xfrm>
          <a:prstGeom prst="rect">
            <a:avLst/>
          </a:prstGeom>
        </p:spPr>
      </p:pic>
      <p:sp>
        <p:nvSpPr>
          <p:cNvPr id="64" name="Rectangle 54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56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20FC92-FC32-B7C0-647F-6BFFA60D7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159" y="496026"/>
            <a:ext cx="3167379" cy="27605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E556765-9617-6AA8-8604-ED08890FD301}"/>
              </a:ext>
            </a:extLst>
          </p:cNvPr>
          <p:cNvSpPr txBox="1"/>
          <p:nvPr/>
        </p:nvSpPr>
        <p:spPr>
          <a:xfrm>
            <a:off x="3132754" y="0"/>
            <a:ext cx="1655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Stores By City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921C44-9B1D-4EC5-6D27-0082848C2605}"/>
              </a:ext>
            </a:extLst>
          </p:cNvPr>
          <p:cNvSpPr txBox="1"/>
          <p:nvPr/>
        </p:nvSpPr>
        <p:spPr>
          <a:xfrm>
            <a:off x="7946838" y="3988361"/>
            <a:ext cx="2060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Sales By Category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B8A631-12D4-A26D-39CA-4315451A4BCC}"/>
              </a:ext>
            </a:extLst>
          </p:cNvPr>
          <p:cNvSpPr txBox="1"/>
          <p:nvPr/>
        </p:nvSpPr>
        <p:spPr>
          <a:xfrm>
            <a:off x="8078460" y="0"/>
            <a:ext cx="173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Monthly Totals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08E141-81B9-F6CD-585F-C982315AEB70}"/>
              </a:ext>
            </a:extLst>
          </p:cNvPr>
          <p:cNvSpPr txBox="1"/>
          <p:nvPr/>
        </p:nvSpPr>
        <p:spPr>
          <a:xfrm>
            <a:off x="2308628" y="3988361"/>
            <a:ext cx="1648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Sales By State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BD7B13-BEAB-2A83-6E67-DDD1CB880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968" y="4524246"/>
            <a:ext cx="311467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439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AD48C3-5D94-5F9C-46CE-65B6C457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4894BB-76DB-477C-4119-141EAA75B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453" y="2691041"/>
            <a:ext cx="6612294" cy="35112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EC6CBF-469D-0AED-B5C6-5F7C45FFF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26" y="3370830"/>
            <a:ext cx="1885950" cy="1647825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31914E05-61E5-F5EC-9D01-8280B834EAAC}"/>
              </a:ext>
            </a:extLst>
          </p:cNvPr>
          <p:cNvSpPr/>
          <p:nvPr/>
        </p:nvSpPr>
        <p:spPr>
          <a:xfrm>
            <a:off x="3252299" y="4194742"/>
            <a:ext cx="1607200" cy="25192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80D7A8-A3CA-2770-2913-E85C922B8A7F}"/>
              </a:ext>
            </a:extLst>
          </p:cNvPr>
          <p:cNvSpPr txBox="1"/>
          <p:nvPr/>
        </p:nvSpPr>
        <p:spPr>
          <a:xfrm>
            <a:off x="3701921" y="286371"/>
            <a:ext cx="60975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Microsoft excel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10443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A32AB98-8309-7C9B-8C4B-4206E33FF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6203" y="6481341"/>
            <a:ext cx="2884714" cy="376659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7B25A6-0C07-0468-A515-5E4327BDC66B}"/>
              </a:ext>
            </a:extLst>
          </p:cNvPr>
          <p:cNvSpPr txBox="1"/>
          <p:nvPr/>
        </p:nvSpPr>
        <p:spPr>
          <a:xfrm>
            <a:off x="4551006" y="361175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Microsoft excel</a:t>
            </a:r>
            <a:endParaRPr lang="en-US" sz="28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141BD1F-284E-8080-CBE9-978151F5F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940" y="1219232"/>
            <a:ext cx="10455291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73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88C4E-ADE7-9B13-6A6C-38842031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Microsoft excel</a:t>
            </a:r>
            <a:b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61319F9-701D-C1EF-E222-798AA74B5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412F31-976F-A4A6-3118-2C91035F7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"/>
          <a:stretch/>
        </p:blipFill>
        <p:spPr>
          <a:xfrm>
            <a:off x="849086" y="2920480"/>
            <a:ext cx="10907486" cy="290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01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C00DA30-5136-0C4E-E995-F91893F06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79" y="1576872"/>
            <a:ext cx="9954404" cy="50060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1DD213-7B8D-F27C-6B88-63B40086E170}"/>
              </a:ext>
            </a:extLst>
          </p:cNvPr>
          <p:cNvSpPr txBox="1"/>
          <p:nvPr/>
        </p:nvSpPr>
        <p:spPr>
          <a:xfrm>
            <a:off x="4308410" y="292462"/>
            <a:ext cx="60975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Microsoft excel</a:t>
            </a:r>
            <a:b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403762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4B74961-448D-D103-EE4D-62706B8AC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44CCC8-A7E8-9E40-F039-E3B67612F7C7}"/>
              </a:ext>
            </a:extLst>
          </p:cNvPr>
          <p:cNvSpPr txBox="1"/>
          <p:nvPr/>
        </p:nvSpPr>
        <p:spPr>
          <a:xfrm>
            <a:off x="3421262" y="285342"/>
            <a:ext cx="60975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Microsoft power BI</a:t>
            </a:r>
          </a:p>
          <a:p>
            <a:pPr algn="ctr"/>
            <a:endParaRPr lang="en-US" sz="3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Picture 12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DB84E891-CD16-4C95-502B-F2E97CB02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889" y="1262062"/>
            <a:ext cx="92583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88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5142996-454C-F09E-4663-CB180271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F64CD5-1C7A-B0CB-6857-A7454B5D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761" y="1623526"/>
            <a:ext cx="7829863" cy="49993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C636D8-81D4-18D0-EDD4-03A084A3AE3B}"/>
              </a:ext>
            </a:extLst>
          </p:cNvPr>
          <p:cNvSpPr txBox="1"/>
          <p:nvPr/>
        </p:nvSpPr>
        <p:spPr>
          <a:xfrm>
            <a:off x="3467915" y="453293"/>
            <a:ext cx="60975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Microsoft power BI</a:t>
            </a:r>
          </a:p>
          <a:p>
            <a:pPr algn="ctr"/>
            <a:endParaRPr lang="en-US" sz="3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6866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2DF78-D3BA-A833-BC10-A960B2A0A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5" y="892177"/>
            <a:ext cx="9248065" cy="1325563"/>
          </a:xfrm>
        </p:spPr>
        <p:txBody>
          <a:bodyPr/>
          <a:lstStyle/>
          <a:p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quan</a:t>
            </a:r>
            <a:r>
              <a:rPr lang="en-US" sz="2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hóa</a:t>
            </a:r>
            <a:r>
              <a:rPr lang="en-US" sz="2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hợp</a:t>
            </a:r>
            <a:r>
              <a:rPr lang="en-US" sz="2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hiện </a:t>
            </a:r>
            <a:r>
              <a:rPr lang="en-US" sz="2800" b="1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đại</a:t>
            </a:r>
            <a:br>
              <a:rPr lang="en-US" sz="2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774478-31C2-F7D6-DCEB-A5D5A849DD1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096001" y="2605088"/>
            <a:ext cx="5919536" cy="3751262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2500" dirty="0"/>
              <a:t>Có </a:t>
            </a:r>
            <a:r>
              <a:rPr lang="en-US" sz="2500" dirty="0" err="1"/>
              <a:t>những</a:t>
            </a:r>
            <a:r>
              <a:rPr lang="en-US" sz="2500" dirty="0"/>
              <a:t> tính </a:t>
            </a:r>
            <a:r>
              <a:rPr lang="en-US" sz="2500" dirty="0" err="1"/>
              <a:t>năng</a:t>
            </a:r>
            <a:r>
              <a:rPr lang="en-US" sz="2500" dirty="0"/>
              <a:t> </a:t>
            </a:r>
            <a:r>
              <a:rPr lang="en-US" sz="2500" dirty="0" err="1"/>
              <a:t>tương</a:t>
            </a:r>
            <a:r>
              <a:rPr lang="en-US" sz="2500" dirty="0"/>
              <a:t> tự như Microsoft Power BI </a:t>
            </a:r>
            <a:r>
              <a:rPr lang="en-US" sz="2500" dirty="0" err="1"/>
              <a:t>nhưng</a:t>
            </a:r>
            <a:r>
              <a:rPr lang="en-US" sz="2500" dirty="0"/>
              <a:t> </a:t>
            </a:r>
            <a:r>
              <a:rPr lang="en-US" sz="2500" dirty="0" err="1"/>
              <a:t>không</a:t>
            </a:r>
            <a:r>
              <a:rPr lang="en-US" sz="2500" dirty="0"/>
              <a:t> </a:t>
            </a:r>
            <a:r>
              <a:rPr lang="en-US" sz="2500" dirty="0" err="1"/>
              <a:t>giới</a:t>
            </a:r>
            <a:r>
              <a:rPr lang="en-US" sz="2500" dirty="0"/>
              <a:t> </a:t>
            </a:r>
            <a:r>
              <a:rPr lang="en-US" sz="2500" dirty="0" err="1"/>
              <a:t>hạn</a:t>
            </a:r>
            <a:r>
              <a:rPr lang="en-US" sz="2500" dirty="0"/>
              <a:t> </a:t>
            </a:r>
            <a:r>
              <a:rPr lang="en-US" sz="2500" dirty="0" err="1"/>
              <a:t>phạm</a:t>
            </a:r>
            <a:r>
              <a:rPr lang="en-US" sz="2500" dirty="0"/>
              <a:t> vi kết </a:t>
            </a:r>
            <a:r>
              <a:rPr lang="en-US" sz="2500" dirty="0" err="1"/>
              <a:t>nối</a:t>
            </a:r>
            <a:r>
              <a:rPr lang="en-US" sz="2500" dirty="0"/>
              <a:t> các </a:t>
            </a:r>
            <a:r>
              <a:rPr lang="en-US" sz="2500" dirty="0" err="1"/>
              <a:t>nguồn</a:t>
            </a:r>
            <a:r>
              <a:rPr lang="en-US" sz="2500" dirty="0"/>
              <a:t> </a:t>
            </a:r>
            <a:r>
              <a:rPr lang="en-US" sz="2500" dirty="0" err="1"/>
              <a:t>giữ</a:t>
            </a:r>
            <a:r>
              <a:rPr lang="en-US" sz="2500" dirty="0"/>
              <a:t> liệu và có tính </a:t>
            </a:r>
            <a:r>
              <a:rPr lang="en-US" sz="2500" dirty="0" err="1"/>
              <a:t>năng</a:t>
            </a:r>
            <a:r>
              <a:rPr lang="en-US" sz="2500" dirty="0"/>
              <a:t> </a:t>
            </a:r>
            <a:r>
              <a:rPr lang="en-US" sz="2500" dirty="0" err="1"/>
              <a:t>tối</a:t>
            </a:r>
            <a:r>
              <a:rPr lang="en-US" sz="2500" dirty="0"/>
              <a:t> </a:t>
            </a:r>
            <a:r>
              <a:rPr lang="en-US" sz="2500" dirty="0" err="1"/>
              <a:t>ưu</a:t>
            </a:r>
            <a:r>
              <a:rPr lang="en-US" sz="2500" dirty="0"/>
              <a:t> hơn</a:t>
            </a:r>
          </a:p>
          <a:p>
            <a:pPr marL="342900" indent="-342900">
              <a:buFontTx/>
              <a:buChar char="-"/>
            </a:pPr>
            <a:r>
              <a:rPr lang="en-US" sz="2500" dirty="0" err="1"/>
              <a:t>Đòi</a:t>
            </a:r>
            <a:r>
              <a:rPr lang="en-US" sz="2500" dirty="0"/>
              <a:t> </a:t>
            </a:r>
            <a:r>
              <a:rPr lang="en-US" sz="2500" dirty="0" err="1"/>
              <a:t>hỏi</a:t>
            </a:r>
            <a:r>
              <a:rPr lang="en-US" sz="2500" dirty="0"/>
              <a:t> </a:t>
            </a:r>
            <a:r>
              <a:rPr lang="en-US" sz="2500" dirty="0" err="1"/>
              <a:t>trình</a:t>
            </a:r>
            <a:r>
              <a:rPr lang="en-US" sz="2500" dirty="0"/>
              <a:t> độ </a:t>
            </a:r>
            <a:r>
              <a:rPr lang="en-US" sz="2500" dirty="0" err="1"/>
              <a:t>người</a:t>
            </a:r>
            <a:r>
              <a:rPr lang="en-US" sz="2500" dirty="0"/>
              <a:t> </a:t>
            </a:r>
            <a:r>
              <a:rPr lang="en-US" sz="2500" dirty="0" err="1"/>
              <a:t>phân</a:t>
            </a:r>
            <a:r>
              <a:rPr lang="en-US" sz="2500" dirty="0"/>
              <a:t> </a:t>
            </a:r>
            <a:r>
              <a:rPr lang="en-US" sz="2500" dirty="0" err="1"/>
              <a:t>tích</a:t>
            </a:r>
            <a:r>
              <a:rPr lang="en-US" sz="2500" dirty="0"/>
              <a:t> và </a:t>
            </a:r>
            <a:r>
              <a:rPr lang="en-US" sz="2500" dirty="0" err="1"/>
              <a:t>xử</a:t>
            </a:r>
            <a:r>
              <a:rPr lang="en-US" sz="2500" dirty="0"/>
              <a:t> lí </a:t>
            </a:r>
            <a:r>
              <a:rPr lang="en-US" sz="2500" dirty="0" err="1"/>
              <a:t>dữ</a:t>
            </a:r>
            <a:r>
              <a:rPr lang="en-US" sz="2500" dirty="0"/>
              <a:t> liệu </a:t>
            </a:r>
            <a:r>
              <a:rPr lang="en-US" sz="2500" dirty="0" err="1"/>
              <a:t>cao</a:t>
            </a:r>
            <a:r>
              <a:rPr lang="en-US" sz="2500" dirty="0"/>
              <a:t> hơn</a:t>
            </a:r>
          </a:p>
          <a:p>
            <a:pPr marL="342900" indent="-342900">
              <a:buFontTx/>
              <a:buChar char="-"/>
            </a:pPr>
            <a:r>
              <a:rPr lang="en-US" sz="2500" dirty="0"/>
              <a:t>Chi </a:t>
            </a:r>
            <a:r>
              <a:rPr lang="en-US" sz="2500" dirty="0" err="1"/>
              <a:t>phí</a:t>
            </a:r>
            <a:r>
              <a:rPr lang="en-US" sz="2500" dirty="0"/>
              <a:t> </a:t>
            </a:r>
            <a:r>
              <a:rPr lang="en-US" sz="2500" dirty="0" err="1"/>
              <a:t>sử</a:t>
            </a:r>
            <a:r>
              <a:rPr lang="en-US" sz="2500" dirty="0"/>
              <a:t> dụng: 70 USD/</a:t>
            </a:r>
            <a:r>
              <a:rPr lang="en-US" sz="2500" dirty="0" err="1"/>
              <a:t>tháng</a:t>
            </a:r>
            <a:r>
              <a:rPr lang="en-US" sz="2500" dirty="0"/>
              <a:t>/</a:t>
            </a:r>
            <a:r>
              <a:rPr lang="en-US" sz="2500" dirty="0" err="1"/>
              <a:t>người</a:t>
            </a:r>
            <a:r>
              <a:rPr lang="en-US" sz="2500" dirty="0"/>
              <a:t> </a:t>
            </a:r>
            <a:r>
              <a:rPr lang="en-US" sz="2500" dirty="0" err="1"/>
              <a:t>dùng</a:t>
            </a:r>
            <a:endParaRPr lang="en-US" sz="2500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D94E5AB-A124-72EE-8B18-E6C1D4AFF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12" name="Content Placeholder 15">
            <a:extLst>
              <a:ext uri="{FF2B5EF4-FFF2-40B4-BE49-F238E27FC236}">
                <a16:creationId xmlns:a16="http://schemas.microsoft.com/office/drawing/2014/main" id="{BE52BCF8-FFAE-AEDE-F732-A8994D82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28" y="3130424"/>
            <a:ext cx="4291264" cy="270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92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0019CCC-4A9A-1378-24E8-BF58BC578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12" name="Picture 11" descr="Chart, pie chart&#10;&#10;Description automatically generated">
            <a:extLst>
              <a:ext uri="{FF2B5EF4-FFF2-40B4-BE49-F238E27FC236}">
                <a16:creationId xmlns:a16="http://schemas.microsoft.com/office/drawing/2014/main" id="{9652E713-C35F-DE84-AACD-59E35B667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4" y="1390262"/>
            <a:ext cx="10590244" cy="50500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3B20B6-FCFD-EB27-3286-688253D6CEAE}"/>
              </a:ext>
            </a:extLst>
          </p:cNvPr>
          <p:cNvSpPr txBox="1"/>
          <p:nvPr/>
        </p:nvSpPr>
        <p:spPr>
          <a:xfrm>
            <a:off x="4718956" y="603770"/>
            <a:ext cx="20457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40975946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9">
            <a:extLst>
              <a:ext uri="{FF2B5EF4-FFF2-40B4-BE49-F238E27FC236}">
                <a16:creationId xmlns:a16="http://schemas.microsoft.com/office/drawing/2014/main" id="{9A3AC1A8-F566-D350-469B-E8EEB275C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711" y="6492875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32" name="Picture 31" descr="Graphical user interface, application, map">
            <a:extLst>
              <a:ext uri="{FF2B5EF4-FFF2-40B4-BE49-F238E27FC236}">
                <a16:creationId xmlns:a16="http://schemas.microsoft.com/office/drawing/2014/main" id="{46CE8C92-6A34-46E8-6461-2D0AE5EF2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2" r="18877" b="9932"/>
          <a:stretch/>
        </p:blipFill>
        <p:spPr>
          <a:xfrm>
            <a:off x="1240970" y="1250301"/>
            <a:ext cx="9890449" cy="54957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07B9DCE-CB5D-2BAC-0C70-C1002BDD4CA5}"/>
              </a:ext>
            </a:extLst>
          </p:cNvPr>
          <p:cNvSpPr txBox="1"/>
          <p:nvPr/>
        </p:nvSpPr>
        <p:spPr>
          <a:xfrm>
            <a:off x="5415252" y="379835"/>
            <a:ext cx="21425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3183358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185968"/>
            <a:ext cx="8421688" cy="966120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OPENDX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963" y="3067666"/>
            <a:ext cx="2689799" cy="1069258"/>
          </a:xfrm>
        </p:spPr>
        <p:txBody>
          <a:bodyPr>
            <a:normAutofit/>
          </a:bodyPr>
          <a:lstStyle/>
          <a:p>
            <a:r>
              <a:rPr lang="en-US" sz="2000" b="1"/>
              <a:t>Thông tin chung: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33080D-77C4-4537-AFF3-91E49DC0DF31}"/>
              </a:ext>
            </a:extLst>
          </p:cNvPr>
          <p:cNvSpPr txBox="1">
            <a:spLocks/>
          </p:cNvSpPr>
          <p:nvPr/>
        </p:nvSpPr>
        <p:spPr>
          <a:xfrm>
            <a:off x="3607762" y="2443318"/>
            <a:ext cx="8082792" cy="2467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Phát triển bởi IBM.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Sử dụng chủ yếu cho phân tích dữ liệu khoa học kỹ thuật.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Có thể chạy trên Linux, Windows, Mac.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Là phần mềm miễn phí. Tuy nhiên hiện tại website đã ngừng hoạt động.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Các công cụ t</a:t>
            </a:r>
            <a:r>
              <a:rPr lang="vi-VN" sz="1800"/>
              <a:t>ư</a:t>
            </a:r>
            <a:r>
              <a:rPr lang="en-US" sz="1800"/>
              <a:t>ơng tự: AVS (trả phí), SCIRun (miễn phí)</a:t>
            </a:r>
            <a:endParaRPr lang="en-US" sz="1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310AAC-7EF2-4ED7-9485-B6E8AC058EFC}"/>
              </a:ext>
            </a:extLst>
          </p:cNvPr>
          <p:cNvCxnSpPr/>
          <p:nvPr/>
        </p:nvCxnSpPr>
        <p:spPr>
          <a:xfrm>
            <a:off x="3441290" y="2443318"/>
            <a:ext cx="0" cy="1912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1235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FC0099-B359-82C5-C529-66E7461A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90BF09-CDEE-0DC5-71B1-EE2CAC7B8B76}"/>
              </a:ext>
            </a:extLst>
          </p:cNvPr>
          <p:cNvSpPr txBox="1"/>
          <p:nvPr/>
        </p:nvSpPr>
        <p:spPr>
          <a:xfrm>
            <a:off x="3011456" y="230003"/>
            <a:ext cx="8259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https://www.tableau.com/solutions/gallery/visual-vocabulary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3BE967-64D2-8AD7-5E9C-4FC7D1B3A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155" y="599335"/>
            <a:ext cx="9349274" cy="625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67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407071F-1364-C8EC-E8A0-E44241320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sz="2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Prefuse</a:t>
            </a:r>
            <a:br>
              <a:rPr lang="en-US" sz="2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56AD9-D929-838B-0CEC-5FD57BAF83AC}"/>
              </a:ext>
            </a:extLst>
          </p:cNvPr>
          <p:cNvSpPr txBox="1"/>
          <p:nvPr/>
        </p:nvSpPr>
        <p:spPr>
          <a:xfrm>
            <a:off x="1604864" y="2143985"/>
            <a:ext cx="9582539" cy="2805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Prefuse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có thể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hỗ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trợ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nhiều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cấu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trúc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liệu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cấu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trúc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liệu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đồ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và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cây</a:t>
            </a:r>
            <a:endParaRPr lang="en-U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mã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bố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cục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màu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sắc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kích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thước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và hình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dạng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khác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nhau,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dạng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và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hoạt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xem các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phép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đổi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bao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gồm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xoay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và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thu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phóng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truy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vấn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lọc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tương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tác</a:t>
            </a:r>
            <a:endParaRPr lang="en-U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khả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đưa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các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truy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vấn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SQL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tới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sở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liệu và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ánh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xạ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các kết quả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truy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vấn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các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cấu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trúc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liệu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Prefuse</a:t>
            </a:r>
            <a:endParaRPr lang="en-U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khả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tạo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các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xử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tương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tác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và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hiển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tùy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chỉnh</a:t>
            </a:r>
            <a:endParaRPr lang="en-U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3004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E2A1442-DE32-5214-5C4F-97F4F16A7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sz="2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Prefuse</a:t>
            </a:r>
            <a:br>
              <a:rPr lang="en-US" sz="2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b="1" dirty="0"/>
          </a:p>
        </p:txBody>
      </p:sp>
      <p:pic>
        <p:nvPicPr>
          <p:cNvPr id="12" name="Picture 11" descr="Chart, sunburst chart&#10;&#10;Description automatically generated">
            <a:extLst>
              <a:ext uri="{FF2B5EF4-FFF2-40B4-BE49-F238E27FC236}">
                <a16:creationId xmlns:a16="http://schemas.microsoft.com/office/drawing/2014/main" id="{CD31102D-F552-3F4D-3351-5AD5DCC4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821" y="1797390"/>
            <a:ext cx="4040298" cy="4571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C2099D-F508-0FE9-40D0-92021750A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93" y="2342822"/>
            <a:ext cx="5676690" cy="43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96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26807-3199-03EB-AAC2-6296A33E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Visualization</a:t>
            </a: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/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C4BE362-856D-7FE9-3627-FF28D87CC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87" y="2116068"/>
            <a:ext cx="5915025" cy="3333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597409-58BA-E197-CC18-DCA401E7C9FA}"/>
              </a:ext>
            </a:extLst>
          </p:cNvPr>
          <p:cNvSpPr txBox="1"/>
          <p:nvPr/>
        </p:nvSpPr>
        <p:spPr>
          <a:xfrm>
            <a:off x="401052" y="2967335"/>
            <a:ext cx="484471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Công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cụ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Visualization(VTK) là một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công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cụ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mã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nguồn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mở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dùng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để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xây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dựng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trực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quan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hóa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3D bao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gồm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đồ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họa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máy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tính,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mô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hình,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ảnh</a:t>
            </a:r>
            <a:endParaRPr lang="en-US" sz="25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8DA40-8D2B-6D41-50B1-B6C11B5C8E51}"/>
              </a:ext>
            </a:extLst>
          </p:cNvPr>
          <p:cNvSpPr txBox="1"/>
          <p:nvPr/>
        </p:nvSpPr>
        <p:spPr>
          <a:xfrm>
            <a:off x="6186487" y="5705431"/>
            <a:ext cx="6096000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Luồng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khí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được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tả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một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bay delta. (Hình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Kitware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http://www.vtk.org/VTK/project/imagegallery.php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767566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36381FE-84EB-5920-AB8C-92EEFBA6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sz="2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Visualization</a:t>
            </a: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/>
          </a:p>
        </p:txBody>
      </p:sp>
      <p:pic>
        <p:nvPicPr>
          <p:cNvPr id="17" name="Picture 16" descr="A picture containing text, clothing, handwear&#10;&#10;Description automatically generated">
            <a:extLst>
              <a:ext uri="{FF2B5EF4-FFF2-40B4-BE49-F238E27FC236}">
                <a16:creationId xmlns:a16="http://schemas.microsoft.com/office/drawing/2014/main" id="{740CCD26-6819-C0C3-E5A2-F007E8C22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348" y="2005262"/>
            <a:ext cx="7764378" cy="34355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EB4A1A-34CF-A69F-6F11-6F1DCA328C9C}"/>
              </a:ext>
            </a:extLst>
          </p:cNvPr>
          <p:cNvSpPr txBox="1"/>
          <p:nvPr/>
        </p:nvSpPr>
        <p:spPr>
          <a:xfrm>
            <a:off x="3048000" y="5573319"/>
            <a:ext cx="6096000" cy="1264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phỏng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một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chân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của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phụ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nữ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kết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 và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xương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bên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chụp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CT. (Hình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Kitware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http://www.vtk.org/VTK/project/ image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gallery.php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519453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9026C-B6A5-65AC-B57D-0A54EF855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/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E59675D3-E57B-A01B-BD6A-DFEED416C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621" y="2072415"/>
            <a:ext cx="4604083" cy="3248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A947D5-6D77-F48F-363E-D7AAC7B10DC3}"/>
              </a:ext>
            </a:extLst>
          </p:cNvPr>
          <p:cNvSpPr txBox="1"/>
          <p:nvPr/>
        </p:nvSpPr>
        <p:spPr>
          <a:xfrm>
            <a:off x="2863353" y="103173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WEAVE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4ACC98-ACD6-93EE-DF71-79D0A4E9412E}"/>
              </a:ext>
            </a:extLst>
          </p:cNvPr>
          <p:cNvSpPr txBox="1"/>
          <p:nvPr/>
        </p:nvSpPr>
        <p:spPr>
          <a:xfrm>
            <a:off x="753979" y="3105834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Weave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cung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cấp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khả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năng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hiển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thị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địa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lý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linh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hoạt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trong các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trang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web</a:t>
            </a:r>
            <a:endParaRPr lang="en-US" sz="25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5D734-5A2A-D697-775D-D6210E449D70}"/>
              </a:ext>
            </a:extLst>
          </p:cNvPr>
          <p:cNvSpPr txBox="1"/>
          <p:nvPr/>
        </p:nvSpPr>
        <p:spPr>
          <a:xfrm>
            <a:off x="753979" y="4394037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ỗ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trợ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nhiều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dạng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trực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quan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hóa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khác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nhau (bao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gồm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biểu đồ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phân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tán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biểu đồ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thanh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hoặc hình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tròn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biểu đồ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đường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bản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đồ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nhiệt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RadViz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tọa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độ song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song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v.v.)</a:t>
            </a:r>
            <a:endParaRPr lang="en-US" sz="25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7629D-751D-FFE5-80A1-AAEE24759F82}"/>
              </a:ext>
            </a:extLst>
          </p:cNvPr>
          <p:cNvSpPr txBox="1"/>
          <p:nvPr/>
        </p:nvSpPr>
        <p:spPr>
          <a:xfrm>
            <a:off x="7587916" y="5481684"/>
            <a:ext cx="4604083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tịch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dấu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chấm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và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tỷ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trăm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dân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số da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đen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màu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sắc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ở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khu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vực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Boston, được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bằng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Weave.</a:t>
            </a:r>
          </a:p>
        </p:txBody>
      </p:sp>
    </p:spTree>
    <p:extLst>
      <p:ext uri="{BB962C8B-B14F-4D97-AF65-F5344CB8AC3E}">
        <p14:creationId xmlns:p14="http://schemas.microsoft.com/office/powerpoint/2010/main" val="4209000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CBC0C-49FB-79E1-7E8D-B7C23D88E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5. </a:t>
            </a:r>
            <a:r>
              <a:rPr lang="en-US" sz="3200" b="1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Thư</a:t>
            </a:r>
            <a:r>
              <a:rPr lang="en-US" sz="32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viện</a:t>
            </a:r>
            <a:br>
              <a:rPr lang="en-US" sz="32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5743F-CEA4-C787-3AB5-EBB66B48E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4808" y="2761944"/>
            <a:ext cx="2882475" cy="823912"/>
          </a:xfrm>
        </p:spPr>
        <p:txBody>
          <a:bodyPr/>
          <a:lstStyle/>
          <a:p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D3.js</a:t>
            </a:r>
          </a:p>
          <a:p>
            <a:endParaRPr lang="en-US" sz="25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437975-64A2-15F0-FAA4-F6A9AD8135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326393" y="2799252"/>
            <a:ext cx="2896671" cy="823912"/>
          </a:xfrm>
        </p:spPr>
        <p:txBody>
          <a:bodyPr/>
          <a:lstStyle/>
          <a:p>
            <a:pPr algn="ctr"/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QGIS</a:t>
            </a:r>
            <a:endParaRPr lang="en-US" sz="2500" b="1" dirty="0"/>
          </a:p>
          <a:p>
            <a:pPr algn="ctr"/>
            <a:endParaRPr lang="en-US" sz="25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3346B2-3729-A572-3E1F-29E6F825FD7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87444" y="2769798"/>
            <a:ext cx="2882475" cy="823912"/>
          </a:xfrm>
        </p:spPr>
        <p:txBody>
          <a:bodyPr/>
          <a:lstStyle/>
          <a:p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 Maps</a:t>
            </a:r>
          </a:p>
          <a:p>
            <a:endParaRPr lang="en-US" sz="2500" b="1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1BFDFAE-B296-D64D-82A5-0A54DD788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8732E-7BF9-0889-7766-9C2C1EEC7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33" y="4177424"/>
            <a:ext cx="1085850" cy="1076325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61631A6-BB73-82C1-C686-A7A461D7A111}"/>
              </a:ext>
            </a:extLst>
          </p:cNvPr>
          <p:cNvSpPr txBox="1">
            <a:spLocks/>
          </p:cNvSpPr>
          <p:nvPr/>
        </p:nvSpPr>
        <p:spPr>
          <a:xfrm>
            <a:off x="9208599" y="2227037"/>
            <a:ext cx="2882475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C7C604-F8B4-A879-5537-2FA4AB4D5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815" y="3684100"/>
            <a:ext cx="1822293" cy="16600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B59A47-7205-63BA-F81A-86F62584AC64}"/>
              </a:ext>
            </a:extLst>
          </p:cNvPr>
          <p:cNvSpPr txBox="1"/>
          <p:nvPr/>
        </p:nvSpPr>
        <p:spPr>
          <a:xfrm>
            <a:off x="7779192" y="2670509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Circos</a:t>
            </a:r>
            <a:endParaRPr lang="en-US" sz="25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9F6AA3-B8D4-65B6-771D-1F3BD933E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343" y="3508954"/>
            <a:ext cx="1395544" cy="18351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94C647-B4F9-A1F6-4F9F-BC8CFEE7F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9420" y="3593710"/>
            <a:ext cx="1395544" cy="16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856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8BEF79C-35C5-E12E-33E7-8B71644BB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39ECAD-6B0E-51A5-EC1B-F03919C55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793" y="1102080"/>
            <a:ext cx="2314575" cy="1724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93266F-1079-1DFE-BD3A-9FFF3296F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469" y="3508476"/>
            <a:ext cx="9890449" cy="28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454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6A12B-45B1-985F-BA72-98543216E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813B39-4806-7A0D-DBDA-1491F08E9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09"/>
          <a:stretch/>
        </p:blipFill>
        <p:spPr>
          <a:xfrm>
            <a:off x="1772816" y="1162341"/>
            <a:ext cx="8980422" cy="41747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D9D1EB-278C-83D7-61AA-EFB0F4609182}"/>
              </a:ext>
            </a:extLst>
          </p:cNvPr>
          <p:cNvSpPr txBox="1"/>
          <p:nvPr/>
        </p:nvSpPr>
        <p:spPr>
          <a:xfrm>
            <a:off x="8096199" y="5337110"/>
            <a:ext cx="15983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Jeffrey </a:t>
            </a:r>
            <a:r>
              <a:rPr lang="en-US" dirty="0" err="1"/>
              <a:t>Heer</a:t>
            </a:r>
            <a:endParaRPr lang="en-US" dirty="0"/>
          </a:p>
          <a:p>
            <a:r>
              <a:rPr lang="en-US" dirty="0"/>
              <a:t>Mike Bostock</a:t>
            </a:r>
          </a:p>
        </p:txBody>
      </p:sp>
    </p:spTree>
    <p:extLst>
      <p:ext uri="{BB962C8B-B14F-4D97-AF65-F5344CB8AC3E}">
        <p14:creationId xmlns:p14="http://schemas.microsoft.com/office/powerpoint/2010/main" val="38429436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2BE903-3EA9-7782-D886-3FB7A3D6E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E0E075-642C-0C12-72EF-CD1D740F1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12" y="755779"/>
            <a:ext cx="9714902" cy="534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63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59BD55-4E90-4F5F-ABFC-B7927E228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781" y="621686"/>
            <a:ext cx="7646219" cy="5734664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471" y="2981862"/>
            <a:ext cx="1608251" cy="567813"/>
          </a:xfrm>
        </p:spPr>
        <p:txBody>
          <a:bodyPr>
            <a:normAutofit/>
          </a:bodyPr>
          <a:lstStyle/>
          <a:p>
            <a:r>
              <a:rPr lang="en-US" sz="2000" b="1"/>
              <a:t>Giao diện: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2841522" y="1111045"/>
            <a:ext cx="0" cy="487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4894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517844E-A8B1-0468-E730-BEA76FD0D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2F357A-1542-32F5-009F-3B6ED83AE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2" y="839754"/>
            <a:ext cx="10213910" cy="48811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DBCA34-6CD6-A760-EC98-1EAC4E004597}"/>
              </a:ext>
            </a:extLst>
          </p:cNvPr>
          <p:cNvSpPr txBox="1"/>
          <p:nvPr/>
        </p:nvSpPr>
        <p:spPr>
          <a:xfrm>
            <a:off x="2768860" y="5987018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effectLst/>
                <a:latin typeface="PS TT Commons Roman"/>
                <a:hlinkClick r:id="rId3"/>
              </a:rPr>
              <a:t>D3.js Data Visualization Fundamentals</a:t>
            </a:r>
            <a:endParaRPr lang="en-US" b="1" i="0" u="none" strike="noStrike" dirty="0">
              <a:effectLst/>
              <a:latin typeface="PS TT Commons Roman"/>
            </a:endParaRPr>
          </a:p>
          <a:p>
            <a:pPr algn="l"/>
            <a:r>
              <a:rPr lang="en-US" b="1" dirty="0">
                <a:latin typeface="PS TT Commons Roman"/>
              </a:rPr>
              <a:t>P</a:t>
            </a:r>
            <a:r>
              <a:rPr lang="en-US" b="1" i="0" u="none" strike="noStrike" dirty="0">
                <a:effectLst/>
                <a:latin typeface="PS TT Commons Roman"/>
              </a:rPr>
              <a:t>luralsight</a:t>
            </a:r>
            <a:endParaRPr lang="en-US" b="1" i="0" dirty="0">
              <a:effectLst/>
              <a:latin typeface="PS TT Commons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25783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C85C2F93-A1AB-D3C4-F40C-27C817829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68" y="966496"/>
            <a:ext cx="3486150" cy="5410200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5888209-529A-0AB5-8E7F-32A8D60F5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3783" y="2007964"/>
            <a:ext cx="5420154" cy="209881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Là một </a:t>
            </a:r>
            <a:r>
              <a:rPr lang="en-US" sz="2500" dirty="0" err="1">
                <a:latin typeface="Cambria" panose="02040503050406030204" pitchFamily="18" charset="0"/>
                <a:ea typeface="Cambria" panose="02040503050406030204" pitchFamily="18" charset="0"/>
              </a:rPr>
              <a:t>thư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dirty="0" err="1">
                <a:latin typeface="Cambria" panose="02040503050406030204" pitchFamily="18" charset="0"/>
                <a:ea typeface="Cambria" panose="02040503050406030204" pitchFamily="18" charset="0"/>
              </a:rPr>
              <a:t>viện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 của </a:t>
            </a:r>
            <a:r>
              <a:rPr lang="en-US" sz="2500" dirty="0" err="1">
                <a:latin typeface="Cambria" panose="02040503050406030204" pitchFamily="18" charset="0"/>
                <a:ea typeface="Cambria" panose="02040503050406030204" pitchFamily="18" charset="0"/>
              </a:rPr>
              <a:t>javascript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 Giúp </a:t>
            </a:r>
            <a:r>
              <a:rPr lang="en-US" sz="25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chuyển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đổi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dữ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liệu </a:t>
            </a:r>
            <a:r>
              <a:rPr lang="en-US" sz="25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dạng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text sang </a:t>
            </a:r>
            <a:r>
              <a:rPr lang="en-US" sz="25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những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dạng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trực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quan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hóa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hơn</a:t>
            </a:r>
            <a:endParaRPr lang="en-US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B9966-3B6B-938F-F1EA-3162CFF9F447}"/>
              </a:ext>
            </a:extLst>
          </p:cNvPr>
          <p:cNvSpPr txBox="1">
            <a:spLocks/>
          </p:cNvSpPr>
          <p:nvPr/>
        </p:nvSpPr>
        <p:spPr>
          <a:xfrm>
            <a:off x="3346857" y="959907"/>
            <a:ext cx="1160975" cy="10480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D3.js</a:t>
            </a:r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729299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DAE5C0B5-5AA9-77F5-036C-246E85B2E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577533"/>
            <a:ext cx="8293768" cy="2983688"/>
          </a:xfrm>
          <a:prstGeom prst="rect">
            <a:avLst/>
          </a:prstGeom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7CB28CA-0305-1663-4986-6B98F1AF292B}"/>
              </a:ext>
            </a:extLst>
          </p:cNvPr>
          <p:cNvSpPr txBox="1">
            <a:spLocks/>
          </p:cNvSpPr>
          <p:nvPr/>
        </p:nvSpPr>
        <p:spPr>
          <a:xfrm>
            <a:off x="4401214" y="1323379"/>
            <a:ext cx="2896671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QGIS</a:t>
            </a:r>
            <a:endParaRPr lang="en-US" sz="3200" b="1"/>
          </a:p>
          <a:p>
            <a:pPr algn="ctr"/>
            <a:endParaRPr lang="en-US" sz="3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4A5E9-57CC-2565-8C40-7B70541F4DAA}"/>
              </a:ext>
            </a:extLst>
          </p:cNvPr>
          <p:cNvSpPr txBox="1"/>
          <p:nvPr/>
        </p:nvSpPr>
        <p:spPr>
          <a:xfrm>
            <a:off x="2486527" y="2033972"/>
            <a:ext cx="861461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QGIS là một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hệ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thống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thông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tin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địa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lý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nguồn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mở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(GIS) và là một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dự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án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chính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thức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của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tổ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chức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Open Source Geospatial Foundation (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OSGeo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25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744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361DD5CD-FE74-6586-DB30-514AC2A7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689" y="3814012"/>
            <a:ext cx="7094621" cy="2619796"/>
          </a:xfrm>
          <a:prstGeom prst="rect">
            <a:avLst/>
          </a:prstGeom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C520D8C5-0195-D3D8-2F58-0F0910D94722}"/>
              </a:ext>
            </a:extLst>
          </p:cNvPr>
          <p:cNvSpPr txBox="1">
            <a:spLocks/>
          </p:cNvSpPr>
          <p:nvPr/>
        </p:nvSpPr>
        <p:spPr>
          <a:xfrm>
            <a:off x="5094476" y="1518514"/>
            <a:ext cx="2882475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 Maps</a:t>
            </a:r>
          </a:p>
          <a:p>
            <a:endParaRPr lang="en-US" sz="3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21C188-0307-5976-29DD-84C74EC25CB9}"/>
              </a:ext>
            </a:extLst>
          </p:cNvPr>
          <p:cNvSpPr txBox="1"/>
          <p:nvPr/>
        </p:nvSpPr>
        <p:spPr>
          <a:xfrm>
            <a:off x="1187115" y="2182505"/>
            <a:ext cx="10459453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Google Maps là một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ứng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dụng web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cung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cấp nhiều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dịch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vụ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liên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quan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đến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bản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đồ,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ví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dụ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như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chỉ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đường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cho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xe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ô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tô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người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đi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bộ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hoặc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phương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tiện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giao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thông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công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cộng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tìm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chuyến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đi</a:t>
            </a:r>
            <a:endParaRPr lang="en-US" sz="25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0249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diagram&#10;&#10;Description automatically generated">
            <a:extLst>
              <a:ext uri="{FF2B5EF4-FFF2-40B4-BE49-F238E27FC236}">
                <a16:creationId xmlns:a16="http://schemas.microsoft.com/office/drawing/2014/main" id="{1BE8AA66-095C-6E04-7996-709527B61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95" y="2999874"/>
            <a:ext cx="9652191" cy="33689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FAC809-8EBB-89A0-84E4-D755F01A3431}"/>
              </a:ext>
            </a:extLst>
          </p:cNvPr>
          <p:cNvSpPr txBox="1"/>
          <p:nvPr/>
        </p:nvSpPr>
        <p:spPr>
          <a:xfrm>
            <a:off x="3319487" y="103421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Circos</a:t>
            </a:r>
            <a:endParaRPr lang="en-US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FA79E2-4B5F-B355-2D14-78737BB46F94}"/>
              </a:ext>
            </a:extLst>
          </p:cNvPr>
          <p:cNvSpPr txBox="1"/>
          <p:nvPr/>
        </p:nvSpPr>
        <p:spPr>
          <a:xfrm>
            <a:off x="2518610" y="2070905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Giúp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trực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quan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hóa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dữ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liệu trong </a:t>
            </a:r>
            <a:r>
              <a:rPr lang="en-US" sz="25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sinh</a:t>
            </a:r>
            <a:r>
              <a:rPr lang="en-US" sz="25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học</a:t>
            </a:r>
            <a:endParaRPr lang="en-US" sz="25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897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/>
              <a:t>XIN CẢM </a:t>
            </a:r>
            <a:r>
              <a:rPr lang="vi-VN"/>
              <a:t>Ơ</a:t>
            </a:r>
            <a:r>
              <a:rPr lang="en-US"/>
              <a:t>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/>
          <a:p>
            <a:r>
              <a:rPr lang="en-US"/>
              <a:t>vuminhhung_sdh21@hus.edu.vn vutranglinh_sdh21@hus.edu.vn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982" y="561620"/>
            <a:ext cx="8421688" cy="966120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OPENDX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963" y="3067666"/>
            <a:ext cx="2689799" cy="1069258"/>
          </a:xfrm>
        </p:spPr>
        <p:txBody>
          <a:bodyPr>
            <a:normAutofit/>
          </a:bodyPr>
          <a:lstStyle/>
          <a:p>
            <a:r>
              <a:rPr lang="en-US" sz="2000" b="1"/>
              <a:t>Các tính năng: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33080D-77C4-4537-AFF3-91E49DC0DF31}"/>
              </a:ext>
            </a:extLst>
          </p:cNvPr>
          <p:cNvSpPr txBox="1">
            <a:spLocks/>
          </p:cNvSpPr>
          <p:nvPr/>
        </p:nvSpPr>
        <p:spPr>
          <a:xfrm>
            <a:off x="3607762" y="1700984"/>
            <a:ext cx="8082792" cy="40459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/>
              <a:t>Ng</a:t>
            </a:r>
            <a:r>
              <a:rPr lang="vi-VN" sz="1800" dirty="0"/>
              <a:t>ư</a:t>
            </a:r>
            <a:r>
              <a:rPr lang="en-US" sz="1800" dirty="0" err="1"/>
              <a:t>ời</a:t>
            </a:r>
            <a:r>
              <a:rPr lang="en-US" sz="1800" dirty="0"/>
              <a:t> </a:t>
            </a:r>
            <a:r>
              <a:rPr lang="en-US" sz="1800" dirty="0" err="1"/>
              <a:t>dùng</a:t>
            </a:r>
            <a:r>
              <a:rPr lang="en-US" sz="1800" dirty="0"/>
              <a:t> </a:t>
            </a:r>
            <a:r>
              <a:rPr lang="en-US" sz="1800" dirty="0" err="1"/>
              <a:t>kéo</a:t>
            </a:r>
            <a:r>
              <a:rPr lang="en-US" sz="1800" dirty="0"/>
              <a:t> </a:t>
            </a:r>
            <a:r>
              <a:rPr lang="en-US" sz="1800" dirty="0" err="1"/>
              <a:t>tha</a:t>
            </a:r>
            <a:r>
              <a:rPr lang="en-US" sz="1800" dirty="0"/>
              <a:t>̉ </a:t>
            </a:r>
            <a:r>
              <a:rPr lang="en-US" sz="1800" dirty="0" err="1"/>
              <a:t>các</a:t>
            </a:r>
            <a:r>
              <a:rPr lang="en-US" sz="1800" dirty="0"/>
              <a:t> </a:t>
            </a: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đun</a:t>
            </a:r>
            <a:r>
              <a:rPr lang="en-US" sz="1800" dirty="0"/>
              <a:t> </a:t>
            </a:r>
            <a:r>
              <a:rPr lang="en-US" sz="1800" dirty="0" err="1"/>
              <a:t>phân</a:t>
            </a:r>
            <a:r>
              <a:rPr lang="en-US" sz="1800" dirty="0"/>
              <a:t> </a:t>
            </a:r>
            <a:r>
              <a:rPr lang="en-US" sz="1800" dirty="0" err="1"/>
              <a:t>tích</a:t>
            </a:r>
            <a:r>
              <a:rPr lang="en-US" sz="1800" dirty="0"/>
              <a:t> trong </a:t>
            </a:r>
            <a:r>
              <a:rPr lang="en-US" sz="1800" dirty="0" err="1"/>
              <a:t>một</a:t>
            </a:r>
            <a:r>
              <a:rPr lang="en-US" sz="1800" dirty="0"/>
              <a:t>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diện</a:t>
            </a:r>
            <a:r>
              <a:rPr lang="en-US" sz="1800" dirty="0"/>
              <a:t> </a:t>
            </a:r>
            <a:r>
              <a:rPr lang="en-US" sz="1800" dirty="0" err="1"/>
              <a:t>trực</a:t>
            </a:r>
            <a:r>
              <a:rPr lang="en-US" sz="1800" dirty="0"/>
              <a:t> </a:t>
            </a:r>
            <a:r>
              <a:rPr lang="en-US" sz="1800" dirty="0" err="1"/>
              <a:t>quan</a:t>
            </a:r>
            <a:r>
              <a:rPr lang="en-US" sz="18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 err="1"/>
              <a:t>Các</a:t>
            </a:r>
            <a:r>
              <a:rPr lang="en-US" sz="1800" dirty="0"/>
              <a:t> </a:t>
            </a: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đun</a:t>
            </a:r>
            <a:r>
              <a:rPr lang="en-US" sz="1800" dirty="0"/>
              <a:t> </a:t>
            </a:r>
            <a:r>
              <a:rPr lang="en-US" sz="1800" dirty="0" err="1"/>
              <a:t>kết</a:t>
            </a:r>
            <a:r>
              <a:rPr lang="en-US" sz="1800" dirty="0"/>
              <a:t> </a:t>
            </a:r>
            <a:r>
              <a:rPr lang="en-US" sz="1800" dirty="0" err="1"/>
              <a:t>nối</a:t>
            </a:r>
            <a:r>
              <a:rPr lang="en-US" sz="1800" dirty="0"/>
              <a:t> </a:t>
            </a:r>
            <a:r>
              <a:rPr lang="en-US" sz="1800" dirty="0" err="1"/>
              <a:t>với</a:t>
            </a:r>
            <a:r>
              <a:rPr lang="en-US" sz="1800" dirty="0"/>
              <a:t> nhau </a:t>
            </a:r>
            <a:r>
              <a:rPr lang="en-US" sz="1800" dirty="0" err="1"/>
              <a:t>thành</a:t>
            </a:r>
            <a:r>
              <a:rPr lang="en-US" sz="1800" dirty="0"/>
              <a:t> </a:t>
            </a:r>
            <a:r>
              <a:rPr lang="en-US" sz="1800" dirty="0" err="1"/>
              <a:t>một</a:t>
            </a:r>
            <a:r>
              <a:rPr lang="en-US" sz="1800" dirty="0"/>
              <a:t> data network: </a:t>
            </a:r>
            <a:r>
              <a:rPr lang="en-US" sz="1800" dirty="0" err="1"/>
              <a:t>đầu</a:t>
            </a:r>
            <a:r>
              <a:rPr lang="en-US" sz="1800" dirty="0"/>
              <a:t> </a:t>
            </a:r>
            <a:r>
              <a:rPr lang="en-US" sz="1800" dirty="0" err="1"/>
              <a:t>vào</a:t>
            </a:r>
            <a:r>
              <a:rPr lang="en-US" sz="1800" dirty="0"/>
              <a:t> là </a:t>
            </a:r>
            <a:r>
              <a:rPr lang="en-US" sz="1800" dirty="0" err="1"/>
              <a:t>dư</a:t>
            </a:r>
            <a:r>
              <a:rPr lang="en-US" sz="1800" dirty="0"/>
              <a:t>̃ </a:t>
            </a:r>
            <a:r>
              <a:rPr lang="en-US" sz="1800" dirty="0" err="1"/>
              <a:t>liệu</a:t>
            </a:r>
            <a:r>
              <a:rPr lang="en-US" sz="1800" dirty="0"/>
              <a:t>, </a:t>
            </a:r>
            <a:r>
              <a:rPr lang="en-US" sz="1800" dirty="0" err="1"/>
              <a:t>đầu</a:t>
            </a:r>
            <a:r>
              <a:rPr lang="en-US" sz="1800" dirty="0"/>
              <a:t> </a:t>
            </a:r>
            <a:r>
              <a:rPr lang="en-US" sz="1800" dirty="0" err="1"/>
              <a:t>ra</a:t>
            </a:r>
            <a:r>
              <a:rPr lang="en-US" sz="1800" dirty="0"/>
              <a:t> là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trực</a:t>
            </a:r>
            <a:r>
              <a:rPr lang="en-US" sz="1800" dirty="0"/>
              <a:t> </a:t>
            </a:r>
            <a:r>
              <a:rPr lang="en-US" sz="1800" dirty="0" err="1"/>
              <a:t>quan</a:t>
            </a:r>
            <a:r>
              <a:rPr lang="en-US" sz="1800" dirty="0"/>
              <a:t> </a:t>
            </a:r>
            <a:r>
              <a:rPr lang="en-US" sz="1800" dirty="0" err="1"/>
              <a:t>hóa</a:t>
            </a:r>
            <a:r>
              <a:rPr lang="en-US" sz="18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 err="1"/>
              <a:t>Các</a:t>
            </a:r>
            <a:r>
              <a:rPr lang="en-US" sz="1800" dirty="0"/>
              <a:t> </a:t>
            </a: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đun</a:t>
            </a:r>
            <a:r>
              <a:rPr lang="en-US" sz="1800" dirty="0"/>
              <a:t> bao </a:t>
            </a:r>
            <a:r>
              <a:rPr lang="en-US" sz="1800" dirty="0" err="1"/>
              <a:t>gồm</a:t>
            </a:r>
            <a:r>
              <a:rPr lang="en-US" sz="18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 dirty="0"/>
              <a:t>Import</a:t>
            </a:r>
            <a:r>
              <a:rPr lang="en-US" sz="1800" dirty="0"/>
              <a:t> </a:t>
            </a:r>
            <a:r>
              <a:rPr lang="en-US" sz="1800" dirty="0" err="1"/>
              <a:t>va</a:t>
            </a:r>
            <a:r>
              <a:rPr lang="en-US" sz="1800" dirty="0"/>
              <a:t>̀ </a:t>
            </a:r>
            <a:r>
              <a:rPr lang="en-US" sz="1800" i="1" dirty="0"/>
              <a:t>export: </a:t>
            </a:r>
            <a:r>
              <a:rPr lang="en-US" sz="1800" dirty="0" err="1"/>
              <a:t>tải</a:t>
            </a:r>
            <a:r>
              <a:rPr lang="en-US" sz="1800" dirty="0"/>
              <a:t> </a:t>
            </a:r>
            <a:r>
              <a:rPr lang="en-US" sz="1800" dirty="0" err="1"/>
              <a:t>va</a:t>
            </a:r>
            <a:r>
              <a:rPr lang="en-US" sz="1800" dirty="0"/>
              <a:t>̀ l</a:t>
            </a:r>
            <a:r>
              <a:rPr lang="vi-VN" sz="1800" dirty="0"/>
              <a:t>ư</a:t>
            </a:r>
            <a:r>
              <a:rPr lang="en-US" sz="1800" dirty="0"/>
              <a:t>u </a:t>
            </a:r>
            <a:r>
              <a:rPr lang="en-US" sz="1800" dirty="0" err="1"/>
              <a:t>dư</a:t>
            </a:r>
            <a:r>
              <a:rPr lang="en-US" sz="1800" dirty="0"/>
              <a:t>̃ </a:t>
            </a:r>
            <a:r>
              <a:rPr lang="en-US" sz="1800" dirty="0" err="1"/>
              <a:t>liệu</a:t>
            </a:r>
            <a:r>
              <a:rPr lang="en-US" sz="1800" dirty="0"/>
              <a:t>, </a:t>
            </a:r>
            <a:r>
              <a:rPr lang="en-US" sz="1800" dirty="0" err="1"/>
              <a:t>hô</a:t>
            </a:r>
            <a:r>
              <a:rPr lang="en-US" sz="1800" dirty="0"/>
              <a:t>̃ </a:t>
            </a:r>
            <a:r>
              <a:rPr lang="en-US" sz="1800" dirty="0" err="1"/>
              <a:t>trơ</a:t>
            </a:r>
            <a:r>
              <a:rPr lang="en-US" sz="1800" dirty="0"/>
              <a:t>̣ </a:t>
            </a:r>
            <a:r>
              <a:rPr lang="en-US" sz="1800" dirty="0" err="1"/>
              <a:t>nhiều</a:t>
            </a:r>
            <a:r>
              <a:rPr lang="en-US" sz="1800" dirty="0"/>
              <a:t> </a:t>
            </a:r>
            <a:r>
              <a:rPr lang="en-US" sz="1800" dirty="0" err="1"/>
              <a:t>định</a:t>
            </a:r>
            <a:r>
              <a:rPr lang="en-US" sz="1800" dirty="0"/>
              <a:t> </a:t>
            </a:r>
            <a:r>
              <a:rPr lang="en-US" sz="1800" dirty="0" err="1"/>
              <a:t>dạng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 dirty="0"/>
              <a:t>Flow control: </a:t>
            </a:r>
            <a:r>
              <a:rPr lang="en-US" sz="1800" dirty="0" err="1"/>
              <a:t>tạo</a:t>
            </a:r>
            <a:r>
              <a:rPr lang="en-US" sz="1800" dirty="0"/>
              <a:t> </a:t>
            </a:r>
            <a:r>
              <a:rPr lang="en-US" sz="1800" dirty="0" err="1"/>
              <a:t>các</a:t>
            </a:r>
            <a:r>
              <a:rPr lang="en-US" sz="1800" dirty="0"/>
              <a:t> </a:t>
            </a:r>
            <a:r>
              <a:rPr lang="en-US" sz="1800" dirty="0" err="1"/>
              <a:t>vòng</a:t>
            </a:r>
            <a:r>
              <a:rPr lang="en-US" sz="1800" dirty="0"/>
              <a:t> </a:t>
            </a:r>
            <a:r>
              <a:rPr lang="en-US" sz="1800" dirty="0" err="1"/>
              <a:t>lặp</a:t>
            </a:r>
            <a:r>
              <a:rPr lang="en-US" sz="1800" dirty="0"/>
              <a:t> </a:t>
            </a:r>
            <a:r>
              <a:rPr lang="en-US" sz="1800" dirty="0" err="1"/>
              <a:t>va</a:t>
            </a:r>
            <a:r>
              <a:rPr lang="en-US" sz="1800" dirty="0"/>
              <a:t>̀ </a:t>
            </a:r>
            <a:r>
              <a:rPr lang="en-US" sz="1800" dirty="0" err="1"/>
              <a:t>điều</a:t>
            </a:r>
            <a:r>
              <a:rPr lang="en-US" sz="1800" dirty="0"/>
              <a:t> </a:t>
            </a:r>
            <a:r>
              <a:rPr lang="en-US" sz="1800" dirty="0" err="1"/>
              <a:t>kiện</a:t>
            </a:r>
            <a:r>
              <a:rPr lang="en-US" sz="1800" dirty="0"/>
              <a:t> </a:t>
            </a:r>
            <a:r>
              <a:rPr lang="en-US" sz="1800" dirty="0" err="1"/>
              <a:t>thực</a:t>
            </a:r>
            <a:r>
              <a:rPr lang="en-US" sz="1800" dirty="0"/>
              <a:t> </a:t>
            </a:r>
            <a:r>
              <a:rPr lang="en-US" sz="1800" dirty="0" err="1"/>
              <a:t>thi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 dirty="0"/>
              <a:t>Realization: </a:t>
            </a:r>
            <a:r>
              <a:rPr lang="en-US" sz="1800" dirty="0" err="1"/>
              <a:t>ánh</a:t>
            </a:r>
            <a:r>
              <a:rPr lang="en-US" sz="1800" dirty="0"/>
              <a:t> </a:t>
            </a:r>
            <a:r>
              <a:rPr lang="en-US" sz="1800" dirty="0" err="1"/>
              <a:t>xa</a:t>
            </a:r>
            <a:r>
              <a:rPr lang="en-US" sz="1800" dirty="0"/>
              <a:t>̣ </a:t>
            </a:r>
            <a:r>
              <a:rPr lang="en-US" sz="1800" dirty="0" err="1"/>
              <a:t>dư</a:t>
            </a:r>
            <a:r>
              <a:rPr lang="en-US" sz="1800" dirty="0"/>
              <a:t>̃ </a:t>
            </a:r>
            <a:r>
              <a:rPr lang="en-US" sz="1800" dirty="0" err="1"/>
              <a:t>liệu</a:t>
            </a:r>
            <a:r>
              <a:rPr lang="en-US" sz="1800" dirty="0"/>
              <a:t> </a:t>
            </a:r>
            <a:r>
              <a:rPr lang="en-US" sz="1800" dirty="0" err="1"/>
              <a:t>thành</a:t>
            </a:r>
            <a:r>
              <a:rPr lang="en-US" sz="1800" dirty="0"/>
              <a:t> </a:t>
            </a:r>
            <a:r>
              <a:rPr lang="en-US" sz="1800" dirty="0" err="1"/>
              <a:t>các</a:t>
            </a:r>
            <a:r>
              <a:rPr lang="en-US" sz="1800" dirty="0"/>
              <a:t> </a:t>
            </a:r>
            <a:r>
              <a:rPr lang="en-US" sz="1800" dirty="0" err="1"/>
              <a:t>thực</a:t>
            </a:r>
            <a:r>
              <a:rPr lang="en-US" sz="1800" dirty="0"/>
              <a:t> </a:t>
            </a:r>
            <a:r>
              <a:rPr lang="en-US" sz="1800" dirty="0" err="1"/>
              <a:t>thê</a:t>
            </a:r>
            <a:r>
              <a:rPr lang="en-US" sz="1800" dirty="0"/>
              <a:t>̉ </a:t>
            </a:r>
            <a:r>
              <a:rPr lang="en-US" sz="1800" dirty="0" err="1"/>
              <a:t>trực</a:t>
            </a:r>
            <a:r>
              <a:rPr lang="en-US" sz="1800" dirty="0"/>
              <a:t> </a:t>
            </a:r>
            <a:r>
              <a:rPr lang="en-US" sz="1800" dirty="0" err="1"/>
              <a:t>quan</a:t>
            </a:r>
            <a:r>
              <a:rPr lang="en-US" sz="1800" dirty="0"/>
              <a:t> như </a:t>
            </a:r>
            <a:r>
              <a:rPr lang="en-US" sz="1800" dirty="0" err="1"/>
              <a:t>lư</a:t>
            </a:r>
            <a:r>
              <a:rPr lang="vi-VN" sz="1800" dirty="0"/>
              <a:t>ơ</a:t>
            </a:r>
            <a:r>
              <a:rPr lang="en-US" sz="1800" dirty="0"/>
              <a:t>́</a:t>
            </a:r>
            <a:r>
              <a:rPr lang="en-US" sz="1800" dirty="0" err="1"/>
              <a:t>i</a:t>
            </a:r>
            <a:r>
              <a:rPr lang="en-US" sz="1800" dirty="0"/>
              <a:t>, đ</a:t>
            </a:r>
            <a:r>
              <a:rPr lang="vi-VN" sz="1800" dirty="0"/>
              <a:t>ư</a:t>
            </a:r>
            <a:r>
              <a:rPr lang="en-US" sz="1800" dirty="0" err="1"/>
              <a:t>ờng</a:t>
            </a:r>
            <a:r>
              <a:rPr lang="en-US" sz="1800" dirty="0"/>
              <a:t> </a:t>
            </a:r>
            <a:r>
              <a:rPr lang="en-US" sz="1800" dirty="0" err="1"/>
              <a:t>hư</a:t>
            </a:r>
            <a:r>
              <a:rPr lang="vi-VN" sz="1800" dirty="0"/>
              <a:t>ơ</a:t>
            </a:r>
            <a:r>
              <a:rPr lang="en-US" sz="1800" dirty="0"/>
              <a:t>́ng…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 dirty="0"/>
              <a:t>Rendering: </a:t>
            </a:r>
            <a:r>
              <a:rPr lang="en-US" sz="1800" dirty="0" err="1"/>
              <a:t>điều</a:t>
            </a:r>
            <a:r>
              <a:rPr lang="en-US" sz="1800" dirty="0"/>
              <a:t> </a:t>
            </a:r>
            <a:r>
              <a:rPr lang="en-US" sz="1800" dirty="0" err="1"/>
              <a:t>chỉnh</a:t>
            </a:r>
            <a:r>
              <a:rPr lang="en-US" sz="1800" dirty="0"/>
              <a:t> </a:t>
            </a:r>
            <a:r>
              <a:rPr lang="en-US" sz="1800" dirty="0" err="1"/>
              <a:t>các</a:t>
            </a:r>
            <a:r>
              <a:rPr lang="en-US" sz="1800" dirty="0"/>
              <a:t> </a:t>
            </a:r>
            <a:r>
              <a:rPr lang="en-US" sz="1800" dirty="0" err="1"/>
              <a:t>thuộc</a:t>
            </a:r>
            <a:r>
              <a:rPr lang="en-US" sz="1800" dirty="0"/>
              <a:t> </a:t>
            </a:r>
            <a:r>
              <a:rPr lang="en-US" sz="1800" dirty="0" err="1"/>
              <a:t>tính</a:t>
            </a:r>
            <a:r>
              <a:rPr lang="en-US" sz="1800" dirty="0"/>
              <a:t> </a:t>
            </a:r>
            <a:r>
              <a:rPr lang="en-US" sz="1800" dirty="0" err="1"/>
              <a:t>hiển</a:t>
            </a:r>
            <a:r>
              <a:rPr lang="en-US" sz="1800" dirty="0"/>
              <a:t> </a:t>
            </a:r>
            <a:r>
              <a:rPr lang="en-US" sz="1800" dirty="0" err="1"/>
              <a:t>thi</a:t>
            </a:r>
            <a:r>
              <a:rPr lang="en-US" sz="1800" dirty="0"/>
              <a:t>̣ </a:t>
            </a:r>
            <a:r>
              <a:rPr lang="en-US" sz="1800" dirty="0" err="1"/>
              <a:t>nh</a:t>
            </a:r>
            <a:r>
              <a:rPr lang="vi-VN" sz="1800" dirty="0"/>
              <a:t>ư</a:t>
            </a:r>
            <a:r>
              <a:rPr lang="en-US" sz="1800" dirty="0"/>
              <a:t> </a:t>
            </a:r>
            <a:r>
              <a:rPr lang="en-US" sz="1800" dirty="0" err="1"/>
              <a:t>đô</a:t>
            </a:r>
            <a:r>
              <a:rPr lang="en-US" sz="1800" dirty="0"/>
              <a:t>̣ </a:t>
            </a:r>
            <a:r>
              <a:rPr lang="en-US" sz="1800" dirty="0" err="1"/>
              <a:t>sáng</a:t>
            </a:r>
            <a:r>
              <a:rPr lang="en-US" sz="1800" dirty="0"/>
              <a:t>, </a:t>
            </a:r>
            <a:r>
              <a:rPr lang="en-US" sz="1800" dirty="0" err="1"/>
              <a:t>cắt</a:t>
            </a:r>
            <a:r>
              <a:rPr lang="en-US" sz="1800" dirty="0"/>
              <a:t> </a:t>
            </a:r>
            <a:r>
              <a:rPr lang="en-US" sz="1800" dirty="0" err="1"/>
              <a:t>ảnh</a:t>
            </a:r>
            <a:r>
              <a:rPr lang="en-US" sz="1800" dirty="0"/>
              <a:t>, h</a:t>
            </a:r>
            <a:r>
              <a:rPr lang="vi-VN" sz="1800" dirty="0"/>
              <a:t>ư</a:t>
            </a:r>
            <a:r>
              <a:rPr lang="en-US" sz="1800" dirty="0" err="1"/>
              <a:t>ớng</a:t>
            </a:r>
            <a:r>
              <a:rPr lang="en-US" sz="1800" dirty="0"/>
              <a:t> </a:t>
            </a:r>
            <a:r>
              <a:rPr lang="en-US" sz="1800" dirty="0" err="1"/>
              <a:t>nhìn</a:t>
            </a:r>
            <a:r>
              <a:rPr lang="en-US" sz="1800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 dirty="0"/>
              <a:t>Transformation</a:t>
            </a:r>
            <a:r>
              <a:rPr lang="en-US" sz="1800" dirty="0"/>
              <a:t>: </a:t>
            </a:r>
            <a:r>
              <a:rPr lang="en-US" sz="1800" dirty="0" err="1"/>
              <a:t>các</a:t>
            </a:r>
            <a:r>
              <a:rPr lang="en-US" sz="1800" dirty="0"/>
              <a:t> </a:t>
            </a:r>
            <a:r>
              <a:rPr lang="en-US" sz="1800" dirty="0" err="1"/>
              <a:t>bô</a:t>
            </a:r>
            <a:r>
              <a:rPr lang="en-US" sz="1800" dirty="0"/>
              <a:t>̣ </a:t>
            </a:r>
            <a:r>
              <a:rPr lang="en-US" sz="1800" dirty="0" err="1"/>
              <a:t>lọc</a:t>
            </a:r>
            <a:r>
              <a:rPr lang="en-US" sz="1800" dirty="0"/>
              <a:t>, </a:t>
            </a:r>
            <a:r>
              <a:rPr lang="en-US" sz="1800" dirty="0" err="1"/>
              <a:t>hàm</a:t>
            </a:r>
            <a:r>
              <a:rPr lang="en-US" sz="1800" dirty="0"/>
              <a:t> </a:t>
            </a:r>
            <a:r>
              <a:rPr lang="en-US" sz="1800" dirty="0" err="1"/>
              <a:t>toán</a:t>
            </a:r>
            <a:r>
              <a:rPr lang="en-US" sz="1800" dirty="0"/>
              <a:t> </a:t>
            </a:r>
            <a:r>
              <a:rPr lang="en-US" sz="1800" dirty="0" err="1"/>
              <a:t>học</a:t>
            </a:r>
            <a:r>
              <a:rPr lang="en-US" sz="1800" dirty="0"/>
              <a:t>, </a:t>
            </a:r>
            <a:r>
              <a:rPr lang="en-US" sz="1800" dirty="0" err="1"/>
              <a:t>sắp</a:t>
            </a:r>
            <a:r>
              <a:rPr lang="en-US" sz="1800" dirty="0"/>
              <a:t> </a:t>
            </a:r>
            <a:r>
              <a:rPr lang="en-US" sz="1800" dirty="0" err="1"/>
              <a:t>xếp</a:t>
            </a:r>
            <a:r>
              <a:rPr lang="en-US" sz="1800" dirty="0"/>
              <a:t>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 dirty="0"/>
              <a:t>Interactor</a:t>
            </a:r>
            <a:r>
              <a:rPr lang="en-US" sz="1800" dirty="0"/>
              <a:t>: </a:t>
            </a:r>
            <a:r>
              <a:rPr lang="en-US" sz="1800" dirty="0" err="1"/>
              <a:t>các</a:t>
            </a:r>
            <a:r>
              <a:rPr lang="en-US" sz="1800" dirty="0"/>
              <a:t> widgets t</a:t>
            </a:r>
            <a:r>
              <a:rPr lang="vi-VN" sz="1800" dirty="0"/>
              <a:t>ư</a:t>
            </a:r>
            <a:r>
              <a:rPr lang="en-US" sz="1800" dirty="0" err="1"/>
              <a:t>ơng</a:t>
            </a:r>
            <a:r>
              <a:rPr lang="en-US" sz="1800" dirty="0"/>
              <a:t> </a:t>
            </a:r>
            <a:r>
              <a:rPr lang="en-US" sz="1800" dirty="0" err="1"/>
              <a:t>tác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diện</a:t>
            </a:r>
            <a:r>
              <a:rPr lang="en-US" sz="1800" dirty="0"/>
              <a:t> </a:t>
            </a:r>
            <a:r>
              <a:rPr lang="en-US" sz="1800" dirty="0" err="1"/>
              <a:t>nh</a:t>
            </a:r>
            <a:r>
              <a:rPr lang="vi-VN" sz="1800" dirty="0"/>
              <a:t>ư</a:t>
            </a:r>
            <a:r>
              <a:rPr lang="en-US" sz="1800" dirty="0"/>
              <a:t> </a:t>
            </a:r>
            <a:r>
              <a:rPr lang="en-US" sz="1800" dirty="0" err="1"/>
              <a:t>trình</a:t>
            </a:r>
            <a:r>
              <a:rPr lang="en-US" sz="1800" dirty="0"/>
              <a:t> </a:t>
            </a:r>
            <a:r>
              <a:rPr lang="en-US" sz="1800" dirty="0" err="1"/>
              <a:t>chọn</a:t>
            </a:r>
            <a:r>
              <a:rPr lang="en-US" sz="1800" dirty="0"/>
              <a:t> </a:t>
            </a:r>
            <a:r>
              <a:rPr lang="en-US" sz="1800" dirty="0" err="1"/>
              <a:t>tệp</a:t>
            </a:r>
            <a:r>
              <a:rPr lang="en-US" sz="1800" dirty="0"/>
              <a:t>, menu, button…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18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8F32CE-15A8-4D91-8802-08702D29AAB3}"/>
              </a:ext>
            </a:extLst>
          </p:cNvPr>
          <p:cNvCxnSpPr/>
          <p:nvPr/>
        </p:nvCxnSpPr>
        <p:spPr>
          <a:xfrm>
            <a:off x="3451123" y="1700984"/>
            <a:ext cx="0" cy="4041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4A6BAAE4-CD49-4A8F-A8A5-3EDABE57F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7343" y="2942303"/>
            <a:ext cx="1608251" cy="973393"/>
          </a:xfrm>
        </p:spPr>
        <p:txBody>
          <a:bodyPr>
            <a:normAutofit/>
          </a:bodyPr>
          <a:lstStyle/>
          <a:p>
            <a:r>
              <a:rPr lang="en-US" sz="2000" b="1"/>
              <a:t>Ví dụ về một thiết kế: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3185653" y="1071715"/>
            <a:ext cx="0" cy="4918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1D1A267-CAC1-4B12-9362-A02B601B1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021" y="236217"/>
            <a:ext cx="6340840" cy="618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13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279" y="2942303"/>
            <a:ext cx="2034316" cy="973393"/>
          </a:xfrm>
        </p:spPr>
        <p:txBody>
          <a:bodyPr>
            <a:normAutofit/>
          </a:bodyPr>
          <a:lstStyle/>
          <a:p>
            <a:r>
              <a:rPr lang="en-US" sz="2000" b="1"/>
              <a:t>Ví dụ về hiển thị đầu ra: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3018505" y="1071715"/>
            <a:ext cx="0" cy="4918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2748B39-8B5D-4D97-BB8E-639047F4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165" y="1589867"/>
            <a:ext cx="8521077" cy="367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17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C7F809-A434-4A8D-A127-1C50C2DB3890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  <ds:schemaRef ds:uri="http://schemas.microsoft.com/sharepoint/v3"/>
    <ds:schemaRef ds:uri="http://schemas.microsoft.com/office/2006/metadata/properties"/>
    <ds:schemaRef ds:uri="http://purl.org/dc/terms/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C6F004-8F9D-4F40-8394-6C4C67F709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1065</TotalTime>
  <Words>2104</Words>
  <Application>Microsoft Office PowerPoint</Application>
  <PresentationFormat>Widescreen</PresentationFormat>
  <Paragraphs>253</Paragraphs>
  <Slides>65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Cambria</vt:lpstr>
      <vt:lpstr>Cambria Math</vt:lpstr>
      <vt:lpstr>PS TT Commons Roman</vt:lpstr>
      <vt:lpstr>Tenorite</vt:lpstr>
      <vt:lpstr>Wingdings</vt:lpstr>
      <vt:lpstr>Office Theme</vt:lpstr>
      <vt:lpstr>CÁC HỆ THỐNG TRỰC QUAN HÓA</vt:lpstr>
      <vt:lpstr>NỘI DUNG</vt:lpstr>
      <vt:lpstr>1. CÁC HỆ THỐNG DỰA TRÊN LOẠI DỮ LIỆU</vt:lpstr>
      <vt:lpstr>1.1. DỮ LIỆU KHOA HỌC</vt:lpstr>
      <vt:lpstr>OPENDX</vt:lpstr>
      <vt:lpstr>PowerPoint Presentation</vt:lpstr>
      <vt:lpstr>OPENDX</vt:lpstr>
      <vt:lpstr>PowerPoint Presentation</vt:lpstr>
      <vt:lpstr>PowerPoint Presentation</vt:lpstr>
      <vt:lpstr>1.2. DỮ LIỆU đa biến</vt:lpstr>
      <vt:lpstr>xmdvtool</vt:lpstr>
      <vt:lpstr>PowerPoint Presentation</vt:lpstr>
      <vt:lpstr>xmdvtool</vt:lpstr>
      <vt:lpstr>PowerPoint Presentation</vt:lpstr>
      <vt:lpstr>PowerPoint Presentation</vt:lpstr>
      <vt:lpstr>PowerPoint Presentation</vt:lpstr>
      <vt:lpstr>1.3. DỮ LIỆU đồ thị</vt:lpstr>
      <vt:lpstr>Graphviz</vt:lpstr>
      <vt:lpstr>Graphviz</vt:lpstr>
      <vt:lpstr>PowerPoint Presentation</vt:lpstr>
      <vt:lpstr>PowerPoint Presentation</vt:lpstr>
      <vt:lpstr>PowerPoint Presentation</vt:lpstr>
      <vt:lpstr>PowerPoint Presentation</vt:lpstr>
      <vt:lpstr>2. CÁC HỆ THỐNG DỰA TRÊN LOẠI phân tích</vt:lpstr>
      <vt:lpstr>2.1. Thống kê</vt:lpstr>
      <vt:lpstr>ggobi</vt:lpstr>
      <vt:lpstr>ggobi</vt:lpstr>
      <vt:lpstr>PowerPoint Presentation</vt:lpstr>
      <vt:lpstr>PowerPoint Presentation</vt:lpstr>
      <vt:lpstr>2.2. Không – thời gian</vt:lpstr>
      <vt:lpstr>Infoscope</vt:lpstr>
      <vt:lpstr>Infoscope</vt:lpstr>
      <vt:lpstr>PowerPoint Presentation</vt:lpstr>
      <vt:lpstr>3. Các hệ thống Trực quan hóa Dữ liệu dạng text</vt:lpstr>
      <vt:lpstr>jigsaw</vt:lpstr>
      <vt:lpstr>jigsaw</vt:lpstr>
      <vt:lpstr>PowerPoint Presentation</vt:lpstr>
      <vt:lpstr>4. Các công cụ trực quan hóa dữ liệu phổ biến hiện nay </vt:lpstr>
      <vt:lpstr>PowerPoint Presentation</vt:lpstr>
      <vt:lpstr>PowerPoint Presentation</vt:lpstr>
      <vt:lpstr>PowerPoint Presentation</vt:lpstr>
      <vt:lpstr>PowerPoint Presentation</vt:lpstr>
      <vt:lpstr>Microsoft excel </vt:lpstr>
      <vt:lpstr>PowerPoint Presentation</vt:lpstr>
      <vt:lpstr>PowerPoint Presentation</vt:lpstr>
      <vt:lpstr>PowerPoint Presentation</vt:lpstr>
      <vt:lpstr>Hệ thống trực quan hóa tích hợp hiện đại </vt:lpstr>
      <vt:lpstr>PowerPoint Presentation</vt:lpstr>
      <vt:lpstr>PowerPoint Presentation</vt:lpstr>
      <vt:lpstr>PowerPoint Presentation</vt:lpstr>
      <vt:lpstr> Prefuse </vt:lpstr>
      <vt:lpstr> Prefuse </vt:lpstr>
      <vt:lpstr>Visualization  </vt:lpstr>
      <vt:lpstr>Visualization  </vt:lpstr>
      <vt:lpstr> </vt:lpstr>
      <vt:lpstr>5. Thư viện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XIN CẢM ƠN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>Vũ Hưng</cp:lastModifiedBy>
  <cp:revision>81</cp:revision>
  <dcterms:created xsi:type="dcterms:W3CDTF">2022-11-26T13:44:55Z</dcterms:created>
  <dcterms:modified xsi:type="dcterms:W3CDTF">2022-12-22T14:53:43Z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